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3" r:id="rId5"/>
  </p:sldMasterIdLst>
  <p:notesMasterIdLst>
    <p:notesMasterId r:id="rId36"/>
  </p:notesMasterIdLst>
  <p:sldIdLst>
    <p:sldId id="4414" r:id="rId6"/>
    <p:sldId id="504" r:id="rId7"/>
    <p:sldId id="470" r:id="rId8"/>
    <p:sldId id="4355" r:id="rId9"/>
    <p:sldId id="532" r:id="rId10"/>
    <p:sldId id="4358" r:id="rId11"/>
    <p:sldId id="4351" r:id="rId12"/>
    <p:sldId id="4353" r:id="rId13"/>
    <p:sldId id="4352" r:id="rId14"/>
    <p:sldId id="4428" r:id="rId15"/>
    <p:sldId id="511" r:id="rId16"/>
    <p:sldId id="4473" r:id="rId17"/>
    <p:sldId id="4419" r:id="rId18"/>
    <p:sldId id="4474" r:id="rId19"/>
    <p:sldId id="4475" r:id="rId20"/>
    <p:sldId id="4499" r:id="rId21"/>
    <p:sldId id="280" r:id="rId22"/>
    <p:sldId id="4501" r:id="rId23"/>
    <p:sldId id="4477" r:id="rId24"/>
    <p:sldId id="473" r:id="rId25"/>
    <p:sldId id="4431" r:id="rId26"/>
    <p:sldId id="479" r:id="rId27"/>
    <p:sldId id="345" r:id="rId28"/>
    <p:sldId id="477" r:id="rId29"/>
    <p:sldId id="4465" r:id="rId30"/>
    <p:sldId id="4467" r:id="rId31"/>
    <p:sldId id="4468" r:id="rId32"/>
    <p:sldId id="4469" r:id="rId33"/>
    <p:sldId id="4470" r:id="rId34"/>
    <p:sldId id="4502" r:id="rId35"/>
  </p:sldIdLst>
  <p:sldSz cx="12841288" cy="7223125"/>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ining Presentation" id="{90458540-246F-BF4F-B051-A976BC475873}">
          <p14:sldIdLst>
            <p14:sldId id="4414"/>
            <p14:sldId id="504"/>
            <p14:sldId id="470"/>
            <p14:sldId id="4355"/>
            <p14:sldId id="532"/>
            <p14:sldId id="4358"/>
            <p14:sldId id="4351"/>
            <p14:sldId id="4353"/>
            <p14:sldId id="4352"/>
            <p14:sldId id="4428"/>
            <p14:sldId id="511"/>
            <p14:sldId id="4473"/>
            <p14:sldId id="4419"/>
            <p14:sldId id="4474"/>
            <p14:sldId id="4475"/>
            <p14:sldId id="4499"/>
            <p14:sldId id="280"/>
            <p14:sldId id="4501"/>
            <p14:sldId id="4477"/>
            <p14:sldId id="473"/>
            <p14:sldId id="4431"/>
            <p14:sldId id="479"/>
            <p14:sldId id="345"/>
            <p14:sldId id="477"/>
            <p14:sldId id="4465"/>
            <p14:sldId id="4467"/>
            <p14:sldId id="4468"/>
            <p14:sldId id="4469"/>
            <p14:sldId id="4470"/>
            <p14:sldId id="4502"/>
          </p14:sldIdLst>
        </p14:section>
      </p14:sectionLst>
    </p:ext>
    <p:ext uri="{EFAFB233-063F-42B5-8137-9DF3F51BA10A}">
      <p15:sldGuideLst xmlns:p15="http://schemas.microsoft.com/office/powerpoint/2012/main">
        <p15:guide id="2" pos="7141">
          <p15:clr>
            <a:srgbClr val="A4A3A4"/>
          </p15:clr>
        </p15:guide>
        <p15:guide id="3" orient="horz" pos="227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584B04-CE8E-80FB-310C-3DB8E465D126}" name="Vasavada, Natasha" initials="VN" userId="S::nvasavada@Collegeboard.org::042cfe6a-c473-425c-b9e3-f166416082cf" providerId="AD"/>
  <p188:author id="{1B8E2806-A841-45AF-6679-9685E5F40F0E}" name="Naick, Patrick" initials="NP" userId="S::pnaick@collegeboard.org::c4b915ec-762b-46e5-911e-beaa3f99b1bf" providerId="AD"/>
  <p188:author id="{3057680C-5073-2AAC-F744-6B02C2E27189}" name="Hoge, Chad" initials="HC" userId="S::choge@Collegeboard.org::ff50d16d-3ef2-44f9-bc33-2f51a3e0e4d6" providerId="AD"/>
  <p188:author id="{8F62D661-2B60-DECE-2811-8477CB16A18E}" name="Leonard, Sarah (She/Her/Hers)" initials="LS(" userId="S::sleonard@Collegeboard.org::699e4f96-3c7b-4bd7-a380-012217f93fc7" providerId="AD"/>
  <p188:author id="{E2F50DA3-7E71-5CBF-7D0E-8B1AF9BFA19E}" name="Lorenz, Claire" initials="LC" userId="S::clorenz@collegeboard.org::4508b5ab-3901-4503-ae1c-f911d9f62c51" providerId="AD"/>
  <p188:author id="{D28E9EAC-F180-34C7-B3F7-EAAC1358B6E8}" name="Waters, Brandi" initials="WB" userId="S::bwaters@collegeboard.org::93839404-4c1a-4bf5-a941-c121a999aeef" providerId="AD"/>
  <p188:author id="{C442B0CD-BDC2-E02E-69FC-717C0B2210D2}" name="Kopelman, Dana" initials="KD" userId="S::dkopelman@collegeboard.org::20979823-5b91-44f0-b53d-0aedd2b25df2" providerId="AD"/>
  <p188:author id="{F4D3DBD8-0B5D-DE1A-F197-CE7604D0D955}" name="Lorenz, Claire" initials="LC" userId="S::clorenz@Collegeboard.org::4508b5ab-3901-4503-ae1c-f911d9f62c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8A"/>
    <a:srgbClr val="009999"/>
    <a:srgbClr val="339966"/>
    <a:srgbClr val="006699"/>
    <a:srgbClr val="E6F1FB"/>
    <a:srgbClr val="D5F3FF"/>
    <a:srgbClr val="0303BD"/>
    <a:srgbClr val="9B480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0"/>
    <p:restoredTop sz="94648"/>
  </p:normalViewPr>
  <p:slideViewPr>
    <p:cSldViewPr snapToGrid="0">
      <p:cViewPr varScale="1">
        <p:scale>
          <a:sx n="111" d="100"/>
          <a:sy n="111" d="100"/>
        </p:scale>
        <p:origin x="288" y="192"/>
      </p:cViewPr>
      <p:guideLst>
        <p:guide pos="7141"/>
        <p:guide orient="horz" pos="22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4F548-D7A2-4C92-B000-F859DF988DA5}" type="doc">
      <dgm:prSet loTypeId="urn:microsoft.com/office/officeart/2009/3/layout/StepUpProcess" loCatId="process" qsTypeId="urn:microsoft.com/office/officeart/2005/8/quickstyle/simple1" qsCatId="simple" csTypeId="urn:microsoft.com/office/officeart/2005/8/colors/accent3_2" csCatId="accent3" phldr="1"/>
      <dgm:spPr/>
      <dgm:t>
        <a:bodyPr/>
        <a:lstStyle/>
        <a:p>
          <a:endParaRPr lang="en-US"/>
        </a:p>
      </dgm:t>
    </dgm:pt>
    <dgm:pt modelId="{5A69602B-1EFE-44DE-ADBA-1649BA3118C8}">
      <dgm:prSet phldrT="[Text]"/>
      <dgm:spPr/>
      <dgm:t>
        <a:bodyPr/>
        <a:lstStyle/>
        <a:p>
          <a:r>
            <a:rPr lang="en-US">
              <a:solidFill>
                <a:schemeClr val="tx1"/>
              </a:solidFill>
            </a:rPr>
            <a:t>Course research and design completed</a:t>
          </a:r>
        </a:p>
        <a:p>
          <a:r>
            <a:rPr lang="en-US">
              <a:solidFill>
                <a:schemeClr val="tx1"/>
              </a:solidFill>
            </a:rPr>
            <a:t>Course framework and exam design completed</a:t>
          </a:r>
        </a:p>
      </dgm:t>
    </dgm:pt>
    <dgm:pt modelId="{B6B4BCEB-1D4C-4E51-A998-07BDF4A261A0}" type="parTrans" cxnId="{D32228F5-76B4-44E8-9B91-07A82BADB417}">
      <dgm:prSet/>
      <dgm:spPr/>
      <dgm:t>
        <a:bodyPr/>
        <a:lstStyle/>
        <a:p>
          <a:endParaRPr lang="en-US"/>
        </a:p>
      </dgm:t>
    </dgm:pt>
    <dgm:pt modelId="{696DCC20-B393-46DB-BC5C-6FF86FF34C1B}" type="sibTrans" cxnId="{D32228F5-76B4-44E8-9B91-07A82BADB417}">
      <dgm:prSet/>
      <dgm:spPr/>
      <dgm:t>
        <a:bodyPr/>
        <a:lstStyle/>
        <a:p>
          <a:endParaRPr lang="en-US"/>
        </a:p>
      </dgm:t>
    </dgm:pt>
    <dgm:pt modelId="{4162B670-170B-4A5E-9EE8-BBC061FD321F}">
      <dgm:prSet phldrT="[Text]"/>
      <dgm:spPr/>
      <dgm:t>
        <a:bodyPr/>
        <a:lstStyle/>
        <a:p>
          <a:r>
            <a:rPr lang="en-US">
              <a:solidFill>
                <a:schemeClr val="tx1"/>
              </a:solidFill>
            </a:rPr>
            <a:t>Launch inaugural Development Committee to build course and exam resources</a:t>
          </a:r>
        </a:p>
      </dgm:t>
    </dgm:pt>
    <dgm:pt modelId="{1A808D52-20B9-43B5-AF7A-B61BA79F6A91}" type="parTrans" cxnId="{903C0827-F693-463C-8320-F47B1A6FC07F}">
      <dgm:prSet/>
      <dgm:spPr/>
      <dgm:t>
        <a:bodyPr/>
        <a:lstStyle/>
        <a:p>
          <a:endParaRPr lang="en-US"/>
        </a:p>
      </dgm:t>
    </dgm:pt>
    <dgm:pt modelId="{4700D42B-4E4E-444E-A7F5-3F57E77670B4}" type="sibTrans" cxnId="{903C0827-F693-463C-8320-F47B1A6FC07F}">
      <dgm:prSet/>
      <dgm:spPr/>
      <dgm:t>
        <a:bodyPr/>
        <a:lstStyle/>
        <a:p>
          <a:endParaRPr lang="en-US"/>
        </a:p>
      </dgm:t>
    </dgm:pt>
    <dgm:pt modelId="{5FE33610-F3CE-47FA-AFC5-0EAA971C5404}">
      <dgm:prSet phldrT="[Text]"/>
      <dgm:spPr/>
      <dgm:t>
        <a:bodyPr/>
        <a:lstStyle/>
        <a:p>
          <a:r>
            <a:rPr lang="en-US" b="0">
              <a:solidFill>
                <a:schemeClr val="tx1"/>
              </a:solidFill>
            </a:rPr>
            <a:t>Secure higher Ed credit policy commitments </a:t>
          </a:r>
        </a:p>
      </dgm:t>
    </dgm:pt>
    <dgm:pt modelId="{1928C3AC-E6EA-4D12-8F52-D132D00E237C}" type="parTrans" cxnId="{DF674372-69F8-482B-9D1D-60CFC0796C44}">
      <dgm:prSet/>
      <dgm:spPr/>
      <dgm:t>
        <a:bodyPr/>
        <a:lstStyle/>
        <a:p>
          <a:endParaRPr lang="en-US"/>
        </a:p>
      </dgm:t>
    </dgm:pt>
    <dgm:pt modelId="{84EF0238-A77D-4964-A378-2E2DE62640C0}" type="sibTrans" cxnId="{DF674372-69F8-482B-9D1D-60CFC0796C44}">
      <dgm:prSet/>
      <dgm:spPr/>
      <dgm:t>
        <a:bodyPr/>
        <a:lstStyle/>
        <a:p>
          <a:endParaRPr lang="en-US"/>
        </a:p>
      </dgm:t>
    </dgm:pt>
    <dgm:pt modelId="{EAA3800B-795D-44BA-951F-ADEBF7D4E7B1}">
      <dgm:prSet/>
      <dgm:spPr/>
      <dgm:t>
        <a:bodyPr/>
        <a:lstStyle/>
        <a:p>
          <a:r>
            <a:rPr lang="en-US" b="0">
              <a:solidFill>
                <a:schemeClr val="tx1"/>
              </a:solidFill>
            </a:rPr>
            <a:t>Pilot year 1: Focus on course framework and exam learning</a:t>
          </a:r>
          <a:endParaRPr lang="en-US">
            <a:solidFill>
              <a:schemeClr val="tx1"/>
            </a:solidFill>
          </a:endParaRPr>
        </a:p>
      </dgm:t>
    </dgm:pt>
    <dgm:pt modelId="{D6C06ECD-7A57-4A76-9BB7-2902EE60413F}" type="parTrans" cxnId="{9DE796EB-F832-4E0D-99E1-3A8B7E9170BD}">
      <dgm:prSet/>
      <dgm:spPr/>
      <dgm:t>
        <a:bodyPr/>
        <a:lstStyle/>
        <a:p>
          <a:endParaRPr lang="en-US"/>
        </a:p>
      </dgm:t>
    </dgm:pt>
    <dgm:pt modelId="{AE67D4A2-5C0B-4C22-AD51-B5181935028B}" type="sibTrans" cxnId="{9DE796EB-F832-4E0D-99E1-3A8B7E9170BD}">
      <dgm:prSet/>
      <dgm:spPr/>
      <dgm:t>
        <a:bodyPr/>
        <a:lstStyle/>
        <a:p>
          <a:endParaRPr lang="en-US"/>
        </a:p>
      </dgm:t>
    </dgm:pt>
    <dgm:pt modelId="{96B57B62-625B-4068-B6AB-936C98357319}">
      <dgm:prSet/>
      <dgm:spPr/>
      <dgm:t>
        <a:bodyPr/>
        <a:lstStyle/>
        <a:p>
          <a:r>
            <a:rPr lang="en-US" b="0">
              <a:solidFill>
                <a:schemeClr val="tx1"/>
              </a:solidFill>
            </a:rPr>
            <a:t>Pilot year 2: Focus on instructional resources and teacher support learning</a:t>
          </a:r>
          <a:endParaRPr lang="en-US">
            <a:solidFill>
              <a:schemeClr val="tx1"/>
            </a:solidFill>
          </a:endParaRPr>
        </a:p>
      </dgm:t>
    </dgm:pt>
    <dgm:pt modelId="{F10E22CB-32DE-462C-9A2B-B915ED8073BA}" type="parTrans" cxnId="{25E86514-FB88-42C0-9E86-1F04FD8DEBDF}">
      <dgm:prSet/>
      <dgm:spPr/>
      <dgm:t>
        <a:bodyPr/>
        <a:lstStyle/>
        <a:p>
          <a:endParaRPr lang="en-US"/>
        </a:p>
      </dgm:t>
    </dgm:pt>
    <dgm:pt modelId="{06FDAF56-8AC8-4D71-9121-62AE153FAF39}" type="sibTrans" cxnId="{25E86514-FB88-42C0-9E86-1F04FD8DEBDF}">
      <dgm:prSet/>
      <dgm:spPr/>
      <dgm:t>
        <a:bodyPr/>
        <a:lstStyle/>
        <a:p>
          <a:endParaRPr lang="en-US"/>
        </a:p>
      </dgm:t>
    </dgm:pt>
    <dgm:pt modelId="{2A9C45A4-0E24-45D5-870A-2934FCB12F89}">
      <dgm:prSet/>
      <dgm:spPr/>
      <dgm:t>
        <a:bodyPr/>
        <a:lstStyle/>
        <a:p>
          <a:r>
            <a:rPr lang="en-US">
              <a:solidFill>
                <a:schemeClr val="tx1"/>
              </a:solidFill>
            </a:rPr>
            <a:t>Course launch at scale</a:t>
          </a:r>
        </a:p>
      </dgm:t>
    </dgm:pt>
    <dgm:pt modelId="{A50C3573-DD0F-4F34-862B-5523217EB114}" type="parTrans" cxnId="{0E94E7DA-CD59-473D-B046-09FF135C213B}">
      <dgm:prSet/>
      <dgm:spPr/>
      <dgm:t>
        <a:bodyPr/>
        <a:lstStyle/>
        <a:p>
          <a:endParaRPr lang="en-US"/>
        </a:p>
      </dgm:t>
    </dgm:pt>
    <dgm:pt modelId="{6CD76B26-9E89-4F2B-9214-0E96782FFF92}" type="sibTrans" cxnId="{0E94E7DA-CD59-473D-B046-09FF135C213B}">
      <dgm:prSet/>
      <dgm:spPr/>
      <dgm:t>
        <a:bodyPr/>
        <a:lstStyle/>
        <a:p>
          <a:endParaRPr lang="en-US"/>
        </a:p>
      </dgm:t>
    </dgm:pt>
    <dgm:pt modelId="{50C29EDB-ED1A-423B-BD61-D7151512ABC9}" type="pres">
      <dgm:prSet presAssocID="{2F64F548-D7A2-4C92-B000-F859DF988DA5}" presName="rootnode" presStyleCnt="0">
        <dgm:presLayoutVars>
          <dgm:chMax/>
          <dgm:chPref/>
          <dgm:dir/>
          <dgm:animLvl val="lvl"/>
        </dgm:presLayoutVars>
      </dgm:prSet>
      <dgm:spPr/>
    </dgm:pt>
    <dgm:pt modelId="{4E4DEE60-1F0B-4278-98AC-76ECF0A87932}" type="pres">
      <dgm:prSet presAssocID="{5A69602B-1EFE-44DE-ADBA-1649BA3118C8}" presName="composite" presStyleCnt="0"/>
      <dgm:spPr/>
    </dgm:pt>
    <dgm:pt modelId="{BDDF9DBB-4E55-44A0-AEAE-FA2346FA9F9C}" type="pres">
      <dgm:prSet presAssocID="{5A69602B-1EFE-44DE-ADBA-1649BA3118C8}" presName="LShape" presStyleLbl="alignNode1" presStyleIdx="0" presStyleCnt="11"/>
      <dgm:spPr/>
    </dgm:pt>
    <dgm:pt modelId="{645A82ED-ADEB-4C04-94B9-ED60E01B4D73}" type="pres">
      <dgm:prSet presAssocID="{5A69602B-1EFE-44DE-ADBA-1649BA3118C8}" presName="ParentText" presStyleLbl="revTx" presStyleIdx="0" presStyleCnt="6">
        <dgm:presLayoutVars>
          <dgm:chMax val="0"/>
          <dgm:chPref val="0"/>
          <dgm:bulletEnabled val="1"/>
        </dgm:presLayoutVars>
      </dgm:prSet>
      <dgm:spPr/>
    </dgm:pt>
    <dgm:pt modelId="{5A4C62DD-C1D6-4FF8-BF35-3D15656E973F}" type="pres">
      <dgm:prSet presAssocID="{5A69602B-1EFE-44DE-ADBA-1649BA3118C8}" presName="Triangle" presStyleLbl="alignNode1" presStyleIdx="1" presStyleCnt="11"/>
      <dgm:spPr/>
    </dgm:pt>
    <dgm:pt modelId="{77388B9F-0DFD-4753-9D4E-239816E6CF8F}" type="pres">
      <dgm:prSet presAssocID="{696DCC20-B393-46DB-BC5C-6FF86FF34C1B}" presName="sibTrans" presStyleCnt="0"/>
      <dgm:spPr/>
    </dgm:pt>
    <dgm:pt modelId="{E9E11D10-13F8-437D-A8C6-9C3E95C683F9}" type="pres">
      <dgm:prSet presAssocID="{696DCC20-B393-46DB-BC5C-6FF86FF34C1B}" presName="space" presStyleCnt="0"/>
      <dgm:spPr/>
    </dgm:pt>
    <dgm:pt modelId="{7D112853-4F78-4FCE-A79B-E737204231F8}" type="pres">
      <dgm:prSet presAssocID="{4162B670-170B-4A5E-9EE8-BBC061FD321F}" presName="composite" presStyleCnt="0"/>
      <dgm:spPr/>
    </dgm:pt>
    <dgm:pt modelId="{ED80A895-7BB5-454A-8019-A890833A14F7}" type="pres">
      <dgm:prSet presAssocID="{4162B670-170B-4A5E-9EE8-BBC061FD321F}" presName="LShape" presStyleLbl="alignNode1" presStyleIdx="2" presStyleCnt="11"/>
      <dgm:spPr/>
    </dgm:pt>
    <dgm:pt modelId="{F184C65B-D070-426B-8D3D-5AD0A2E62067}" type="pres">
      <dgm:prSet presAssocID="{4162B670-170B-4A5E-9EE8-BBC061FD321F}" presName="ParentText" presStyleLbl="revTx" presStyleIdx="1" presStyleCnt="6" custScaleY="90642">
        <dgm:presLayoutVars>
          <dgm:chMax val="0"/>
          <dgm:chPref val="0"/>
          <dgm:bulletEnabled val="1"/>
        </dgm:presLayoutVars>
      </dgm:prSet>
      <dgm:spPr/>
    </dgm:pt>
    <dgm:pt modelId="{0A99B3EE-5A99-43B5-8DD5-F570C21DC10B}" type="pres">
      <dgm:prSet presAssocID="{4162B670-170B-4A5E-9EE8-BBC061FD321F}" presName="Triangle" presStyleLbl="alignNode1" presStyleIdx="3" presStyleCnt="11"/>
      <dgm:spPr/>
    </dgm:pt>
    <dgm:pt modelId="{F0A433A4-966A-4ED2-9E5D-BFBAD0D83A93}" type="pres">
      <dgm:prSet presAssocID="{4700D42B-4E4E-444E-A7F5-3F57E77670B4}" presName="sibTrans" presStyleCnt="0"/>
      <dgm:spPr/>
    </dgm:pt>
    <dgm:pt modelId="{8CCB3C06-A5A7-401B-9AF3-A14EA2F9CFB2}" type="pres">
      <dgm:prSet presAssocID="{4700D42B-4E4E-444E-A7F5-3F57E77670B4}" presName="space" presStyleCnt="0"/>
      <dgm:spPr/>
    </dgm:pt>
    <dgm:pt modelId="{FE8023B6-D8D9-483E-B69E-07456BB961A3}" type="pres">
      <dgm:prSet presAssocID="{5FE33610-F3CE-47FA-AFC5-0EAA971C5404}" presName="composite" presStyleCnt="0"/>
      <dgm:spPr/>
    </dgm:pt>
    <dgm:pt modelId="{34F733E3-5E2B-4B0D-AF65-65C3B17CB7A0}" type="pres">
      <dgm:prSet presAssocID="{5FE33610-F3CE-47FA-AFC5-0EAA971C5404}" presName="LShape" presStyleLbl="alignNode1" presStyleIdx="4" presStyleCnt="11"/>
      <dgm:spPr/>
    </dgm:pt>
    <dgm:pt modelId="{B106E91C-12BF-453F-9135-11BFC02E94A8}" type="pres">
      <dgm:prSet presAssocID="{5FE33610-F3CE-47FA-AFC5-0EAA971C5404}" presName="ParentText" presStyleLbl="revTx" presStyleIdx="2" presStyleCnt="6">
        <dgm:presLayoutVars>
          <dgm:chMax val="0"/>
          <dgm:chPref val="0"/>
          <dgm:bulletEnabled val="1"/>
        </dgm:presLayoutVars>
      </dgm:prSet>
      <dgm:spPr/>
    </dgm:pt>
    <dgm:pt modelId="{D38236F1-0811-45F7-8355-8E7D79E1FA9C}" type="pres">
      <dgm:prSet presAssocID="{5FE33610-F3CE-47FA-AFC5-0EAA971C5404}" presName="Triangle" presStyleLbl="alignNode1" presStyleIdx="5" presStyleCnt="11"/>
      <dgm:spPr/>
    </dgm:pt>
    <dgm:pt modelId="{D03547F3-2030-4495-AE75-8086B0D5B9B5}" type="pres">
      <dgm:prSet presAssocID="{84EF0238-A77D-4964-A378-2E2DE62640C0}" presName="sibTrans" presStyleCnt="0"/>
      <dgm:spPr/>
    </dgm:pt>
    <dgm:pt modelId="{AAAE0477-860F-4798-AFF3-1F29360B7BB6}" type="pres">
      <dgm:prSet presAssocID="{84EF0238-A77D-4964-A378-2E2DE62640C0}" presName="space" presStyleCnt="0"/>
      <dgm:spPr/>
    </dgm:pt>
    <dgm:pt modelId="{C8D959D8-6738-41AB-BDB7-F0D073D5209F}" type="pres">
      <dgm:prSet presAssocID="{EAA3800B-795D-44BA-951F-ADEBF7D4E7B1}" presName="composite" presStyleCnt="0"/>
      <dgm:spPr/>
    </dgm:pt>
    <dgm:pt modelId="{2856200C-4993-4F44-BB15-DEE876584D29}" type="pres">
      <dgm:prSet presAssocID="{EAA3800B-795D-44BA-951F-ADEBF7D4E7B1}" presName="LShape" presStyleLbl="alignNode1" presStyleIdx="6" presStyleCnt="11"/>
      <dgm:spPr/>
    </dgm:pt>
    <dgm:pt modelId="{EBD30D78-3115-4A31-8B6D-ADFDBE05F304}" type="pres">
      <dgm:prSet presAssocID="{EAA3800B-795D-44BA-951F-ADEBF7D4E7B1}" presName="ParentText" presStyleLbl="revTx" presStyleIdx="3" presStyleCnt="6">
        <dgm:presLayoutVars>
          <dgm:chMax val="0"/>
          <dgm:chPref val="0"/>
          <dgm:bulletEnabled val="1"/>
        </dgm:presLayoutVars>
      </dgm:prSet>
      <dgm:spPr/>
    </dgm:pt>
    <dgm:pt modelId="{BF6B6E84-CA69-4E7A-B3A4-498F3DFC76CC}" type="pres">
      <dgm:prSet presAssocID="{EAA3800B-795D-44BA-951F-ADEBF7D4E7B1}" presName="Triangle" presStyleLbl="alignNode1" presStyleIdx="7" presStyleCnt="11"/>
      <dgm:spPr/>
    </dgm:pt>
    <dgm:pt modelId="{D2B22F77-22ED-4591-8810-FB0C401FDD90}" type="pres">
      <dgm:prSet presAssocID="{AE67D4A2-5C0B-4C22-AD51-B5181935028B}" presName="sibTrans" presStyleCnt="0"/>
      <dgm:spPr/>
    </dgm:pt>
    <dgm:pt modelId="{BA858B35-C09A-4BD8-A1E0-577C3CA40FB0}" type="pres">
      <dgm:prSet presAssocID="{AE67D4A2-5C0B-4C22-AD51-B5181935028B}" presName="space" presStyleCnt="0"/>
      <dgm:spPr/>
    </dgm:pt>
    <dgm:pt modelId="{6D3CFF67-C58E-45E6-81F9-56FB8957B562}" type="pres">
      <dgm:prSet presAssocID="{96B57B62-625B-4068-B6AB-936C98357319}" presName="composite" presStyleCnt="0"/>
      <dgm:spPr/>
    </dgm:pt>
    <dgm:pt modelId="{7640B8CF-4B4F-4BCD-A8B8-6D16CFD83F75}" type="pres">
      <dgm:prSet presAssocID="{96B57B62-625B-4068-B6AB-936C98357319}" presName="LShape" presStyleLbl="alignNode1" presStyleIdx="8" presStyleCnt="11"/>
      <dgm:spPr/>
    </dgm:pt>
    <dgm:pt modelId="{F6BB8493-2951-4829-946F-DFD30B9EA204}" type="pres">
      <dgm:prSet presAssocID="{96B57B62-625B-4068-B6AB-936C98357319}" presName="ParentText" presStyleLbl="revTx" presStyleIdx="4" presStyleCnt="6">
        <dgm:presLayoutVars>
          <dgm:chMax val="0"/>
          <dgm:chPref val="0"/>
          <dgm:bulletEnabled val="1"/>
        </dgm:presLayoutVars>
      </dgm:prSet>
      <dgm:spPr/>
    </dgm:pt>
    <dgm:pt modelId="{B9B9F2EA-BC70-4392-A03C-4E6D9F161D70}" type="pres">
      <dgm:prSet presAssocID="{96B57B62-625B-4068-B6AB-936C98357319}" presName="Triangle" presStyleLbl="alignNode1" presStyleIdx="9" presStyleCnt="11"/>
      <dgm:spPr/>
    </dgm:pt>
    <dgm:pt modelId="{2CE46726-D465-4678-BB5B-8E0C3D7FDED6}" type="pres">
      <dgm:prSet presAssocID="{06FDAF56-8AC8-4D71-9121-62AE153FAF39}" presName="sibTrans" presStyleCnt="0"/>
      <dgm:spPr/>
    </dgm:pt>
    <dgm:pt modelId="{FEA4E63D-254F-42A8-8B81-D8D2D6BC317D}" type="pres">
      <dgm:prSet presAssocID="{06FDAF56-8AC8-4D71-9121-62AE153FAF39}" presName="space" presStyleCnt="0"/>
      <dgm:spPr/>
    </dgm:pt>
    <dgm:pt modelId="{79E26348-2D18-42DE-A41B-A0444F3C278B}" type="pres">
      <dgm:prSet presAssocID="{2A9C45A4-0E24-45D5-870A-2934FCB12F89}" presName="composite" presStyleCnt="0"/>
      <dgm:spPr/>
    </dgm:pt>
    <dgm:pt modelId="{B413B890-09C2-458D-B26E-45013E70785D}" type="pres">
      <dgm:prSet presAssocID="{2A9C45A4-0E24-45D5-870A-2934FCB12F89}" presName="LShape" presStyleLbl="alignNode1" presStyleIdx="10" presStyleCnt="11"/>
      <dgm:spPr/>
    </dgm:pt>
    <dgm:pt modelId="{3B6F74E0-41BD-425B-B0F6-2C8B026AE916}" type="pres">
      <dgm:prSet presAssocID="{2A9C45A4-0E24-45D5-870A-2934FCB12F89}" presName="ParentText" presStyleLbl="revTx" presStyleIdx="5" presStyleCnt="6">
        <dgm:presLayoutVars>
          <dgm:chMax val="0"/>
          <dgm:chPref val="0"/>
          <dgm:bulletEnabled val="1"/>
        </dgm:presLayoutVars>
      </dgm:prSet>
      <dgm:spPr/>
    </dgm:pt>
  </dgm:ptLst>
  <dgm:cxnLst>
    <dgm:cxn modelId="{25E86514-FB88-42C0-9E86-1F04FD8DEBDF}" srcId="{2F64F548-D7A2-4C92-B000-F859DF988DA5}" destId="{96B57B62-625B-4068-B6AB-936C98357319}" srcOrd="4" destOrd="0" parTransId="{F10E22CB-32DE-462C-9A2B-B915ED8073BA}" sibTransId="{06FDAF56-8AC8-4D71-9121-62AE153FAF39}"/>
    <dgm:cxn modelId="{35EC4B18-1C16-4649-802A-3823BF6FC8AF}" type="presOf" srcId="{96B57B62-625B-4068-B6AB-936C98357319}" destId="{F6BB8493-2951-4829-946F-DFD30B9EA204}" srcOrd="0" destOrd="0" presId="urn:microsoft.com/office/officeart/2009/3/layout/StepUpProcess"/>
    <dgm:cxn modelId="{903C0827-F693-463C-8320-F47B1A6FC07F}" srcId="{2F64F548-D7A2-4C92-B000-F859DF988DA5}" destId="{4162B670-170B-4A5E-9EE8-BBC061FD321F}" srcOrd="1" destOrd="0" parTransId="{1A808D52-20B9-43B5-AF7A-B61BA79F6A91}" sibTransId="{4700D42B-4E4E-444E-A7F5-3F57E77670B4}"/>
    <dgm:cxn modelId="{DF674372-69F8-482B-9D1D-60CFC0796C44}" srcId="{2F64F548-D7A2-4C92-B000-F859DF988DA5}" destId="{5FE33610-F3CE-47FA-AFC5-0EAA971C5404}" srcOrd="2" destOrd="0" parTransId="{1928C3AC-E6EA-4D12-8F52-D132D00E237C}" sibTransId="{84EF0238-A77D-4964-A378-2E2DE62640C0}"/>
    <dgm:cxn modelId="{DE23B88C-3091-4A59-A98E-806FB4D7D6BF}" type="presOf" srcId="{5FE33610-F3CE-47FA-AFC5-0EAA971C5404}" destId="{B106E91C-12BF-453F-9135-11BFC02E94A8}" srcOrd="0" destOrd="0" presId="urn:microsoft.com/office/officeart/2009/3/layout/StepUpProcess"/>
    <dgm:cxn modelId="{0D507F9A-19CA-45D2-BCC3-511D9EC67A5D}" type="presOf" srcId="{5A69602B-1EFE-44DE-ADBA-1649BA3118C8}" destId="{645A82ED-ADEB-4C04-94B9-ED60E01B4D73}" srcOrd="0" destOrd="0" presId="urn:microsoft.com/office/officeart/2009/3/layout/StepUpProcess"/>
    <dgm:cxn modelId="{045DEDBA-2C9C-4F22-A406-56CA8702DEE0}" type="presOf" srcId="{EAA3800B-795D-44BA-951F-ADEBF7D4E7B1}" destId="{EBD30D78-3115-4A31-8B6D-ADFDBE05F304}" srcOrd="0" destOrd="0" presId="urn:microsoft.com/office/officeart/2009/3/layout/StepUpProcess"/>
    <dgm:cxn modelId="{18AC49CA-48CC-4BA0-9A19-EA4E134CB096}" type="presOf" srcId="{2F64F548-D7A2-4C92-B000-F859DF988DA5}" destId="{50C29EDB-ED1A-423B-BD61-D7151512ABC9}" srcOrd="0" destOrd="0" presId="urn:microsoft.com/office/officeart/2009/3/layout/StepUpProcess"/>
    <dgm:cxn modelId="{0E94E7DA-CD59-473D-B046-09FF135C213B}" srcId="{2F64F548-D7A2-4C92-B000-F859DF988DA5}" destId="{2A9C45A4-0E24-45D5-870A-2934FCB12F89}" srcOrd="5" destOrd="0" parTransId="{A50C3573-DD0F-4F34-862B-5523217EB114}" sibTransId="{6CD76B26-9E89-4F2B-9214-0E96782FFF92}"/>
    <dgm:cxn modelId="{9DE796EB-F832-4E0D-99E1-3A8B7E9170BD}" srcId="{2F64F548-D7A2-4C92-B000-F859DF988DA5}" destId="{EAA3800B-795D-44BA-951F-ADEBF7D4E7B1}" srcOrd="3" destOrd="0" parTransId="{D6C06ECD-7A57-4A76-9BB7-2902EE60413F}" sibTransId="{AE67D4A2-5C0B-4C22-AD51-B5181935028B}"/>
    <dgm:cxn modelId="{D32228F5-76B4-44E8-9B91-07A82BADB417}" srcId="{2F64F548-D7A2-4C92-B000-F859DF988DA5}" destId="{5A69602B-1EFE-44DE-ADBA-1649BA3118C8}" srcOrd="0" destOrd="0" parTransId="{B6B4BCEB-1D4C-4E51-A998-07BDF4A261A0}" sibTransId="{696DCC20-B393-46DB-BC5C-6FF86FF34C1B}"/>
    <dgm:cxn modelId="{134A69F7-16D5-4CB8-80F8-A7F7895763F2}" type="presOf" srcId="{2A9C45A4-0E24-45D5-870A-2934FCB12F89}" destId="{3B6F74E0-41BD-425B-B0F6-2C8B026AE916}" srcOrd="0" destOrd="0" presId="urn:microsoft.com/office/officeart/2009/3/layout/StepUpProcess"/>
    <dgm:cxn modelId="{4614A8F9-9678-40B8-8D0E-D9692EEDD23D}" type="presOf" srcId="{4162B670-170B-4A5E-9EE8-BBC061FD321F}" destId="{F184C65B-D070-426B-8D3D-5AD0A2E62067}" srcOrd="0" destOrd="0" presId="urn:microsoft.com/office/officeart/2009/3/layout/StepUpProcess"/>
    <dgm:cxn modelId="{76537F81-89C6-46EF-9162-8F867D39023E}" type="presParOf" srcId="{50C29EDB-ED1A-423B-BD61-D7151512ABC9}" destId="{4E4DEE60-1F0B-4278-98AC-76ECF0A87932}" srcOrd="0" destOrd="0" presId="urn:microsoft.com/office/officeart/2009/3/layout/StepUpProcess"/>
    <dgm:cxn modelId="{E3A7247A-F922-4E64-AC70-DFBD587E1C6C}" type="presParOf" srcId="{4E4DEE60-1F0B-4278-98AC-76ECF0A87932}" destId="{BDDF9DBB-4E55-44A0-AEAE-FA2346FA9F9C}" srcOrd="0" destOrd="0" presId="urn:microsoft.com/office/officeart/2009/3/layout/StepUpProcess"/>
    <dgm:cxn modelId="{24E70FCE-5EF3-4A1A-83B7-462D50582E92}" type="presParOf" srcId="{4E4DEE60-1F0B-4278-98AC-76ECF0A87932}" destId="{645A82ED-ADEB-4C04-94B9-ED60E01B4D73}" srcOrd="1" destOrd="0" presId="urn:microsoft.com/office/officeart/2009/3/layout/StepUpProcess"/>
    <dgm:cxn modelId="{1855AEAC-5D80-4EC5-B496-DCD4A4748CD7}" type="presParOf" srcId="{4E4DEE60-1F0B-4278-98AC-76ECF0A87932}" destId="{5A4C62DD-C1D6-4FF8-BF35-3D15656E973F}" srcOrd="2" destOrd="0" presId="urn:microsoft.com/office/officeart/2009/3/layout/StepUpProcess"/>
    <dgm:cxn modelId="{2AA37395-F667-4B56-959A-A48173ABA44E}" type="presParOf" srcId="{50C29EDB-ED1A-423B-BD61-D7151512ABC9}" destId="{77388B9F-0DFD-4753-9D4E-239816E6CF8F}" srcOrd="1" destOrd="0" presId="urn:microsoft.com/office/officeart/2009/3/layout/StepUpProcess"/>
    <dgm:cxn modelId="{26AB7D5E-ECF8-4706-8D95-3ED016111C74}" type="presParOf" srcId="{77388B9F-0DFD-4753-9D4E-239816E6CF8F}" destId="{E9E11D10-13F8-437D-A8C6-9C3E95C683F9}" srcOrd="0" destOrd="0" presId="urn:microsoft.com/office/officeart/2009/3/layout/StepUpProcess"/>
    <dgm:cxn modelId="{80561EDB-5151-49CB-8E5C-048F6CE31AE4}" type="presParOf" srcId="{50C29EDB-ED1A-423B-BD61-D7151512ABC9}" destId="{7D112853-4F78-4FCE-A79B-E737204231F8}" srcOrd="2" destOrd="0" presId="urn:microsoft.com/office/officeart/2009/3/layout/StepUpProcess"/>
    <dgm:cxn modelId="{5F3A9907-A5FF-4CDA-80B2-51E7C51B2D9C}" type="presParOf" srcId="{7D112853-4F78-4FCE-A79B-E737204231F8}" destId="{ED80A895-7BB5-454A-8019-A890833A14F7}" srcOrd="0" destOrd="0" presId="urn:microsoft.com/office/officeart/2009/3/layout/StepUpProcess"/>
    <dgm:cxn modelId="{8C631E6A-1C69-427B-A067-A324EA0C0AE1}" type="presParOf" srcId="{7D112853-4F78-4FCE-A79B-E737204231F8}" destId="{F184C65B-D070-426B-8D3D-5AD0A2E62067}" srcOrd="1" destOrd="0" presId="urn:microsoft.com/office/officeart/2009/3/layout/StepUpProcess"/>
    <dgm:cxn modelId="{0838E814-C7D2-42FD-BCF8-F1353A7C3F1F}" type="presParOf" srcId="{7D112853-4F78-4FCE-A79B-E737204231F8}" destId="{0A99B3EE-5A99-43B5-8DD5-F570C21DC10B}" srcOrd="2" destOrd="0" presId="urn:microsoft.com/office/officeart/2009/3/layout/StepUpProcess"/>
    <dgm:cxn modelId="{94A4EC03-A265-405D-82A2-C39608DFBB32}" type="presParOf" srcId="{50C29EDB-ED1A-423B-BD61-D7151512ABC9}" destId="{F0A433A4-966A-4ED2-9E5D-BFBAD0D83A93}" srcOrd="3" destOrd="0" presId="urn:microsoft.com/office/officeart/2009/3/layout/StepUpProcess"/>
    <dgm:cxn modelId="{5D34F67F-3C72-4DBB-884A-D5DD75D25E43}" type="presParOf" srcId="{F0A433A4-966A-4ED2-9E5D-BFBAD0D83A93}" destId="{8CCB3C06-A5A7-401B-9AF3-A14EA2F9CFB2}" srcOrd="0" destOrd="0" presId="urn:microsoft.com/office/officeart/2009/3/layout/StepUpProcess"/>
    <dgm:cxn modelId="{E5287541-B288-40BB-B69D-4F3E93FCC948}" type="presParOf" srcId="{50C29EDB-ED1A-423B-BD61-D7151512ABC9}" destId="{FE8023B6-D8D9-483E-B69E-07456BB961A3}" srcOrd="4" destOrd="0" presId="urn:microsoft.com/office/officeart/2009/3/layout/StepUpProcess"/>
    <dgm:cxn modelId="{6642307C-E14B-47A1-82D8-D3B6999E25DF}" type="presParOf" srcId="{FE8023B6-D8D9-483E-B69E-07456BB961A3}" destId="{34F733E3-5E2B-4B0D-AF65-65C3B17CB7A0}" srcOrd="0" destOrd="0" presId="urn:microsoft.com/office/officeart/2009/3/layout/StepUpProcess"/>
    <dgm:cxn modelId="{79D67EB6-FF8D-46BC-A313-B991E9279276}" type="presParOf" srcId="{FE8023B6-D8D9-483E-B69E-07456BB961A3}" destId="{B106E91C-12BF-453F-9135-11BFC02E94A8}" srcOrd="1" destOrd="0" presId="urn:microsoft.com/office/officeart/2009/3/layout/StepUpProcess"/>
    <dgm:cxn modelId="{AD4C51DA-6895-40B7-B8B5-4F94E367B7B0}" type="presParOf" srcId="{FE8023B6-D8D9-483E-B69E-07456BB961A3}" destId="{D38236F1-0811-45F7-8355-8E7D79E1FA9C}" srcOrd="2" destOrd="0" presId="urn:microsoft.com/office/officeart/2009/3/layout/StepUpProcess"/>
    <dgm:cxn modelId="{F5DD457C-DA9E-4AB8-9D1A-4AE42AFE936E}" type="presParOf" srcId="{50C29EDB-ED1A-423B-BD61-D7151512ABC9}" destId="{D03547F3-2030-4495-AE75-8086B0D5B9B5}" srcOrd="5" destOrd="0" presId="urn:microsoft.com/office/officeart/2009/3/layout/StepUpProcess"/>
    <dgm:cxn modelId="{8256628C-B39B-4D82-A17A-83D8D601B2A9}" type="presParOf" srcId="{D03547F3-2030-4495-AE75-8086B0D5B9B5}" destId="{AAAE0477-860F-4798-AFF3-1F29360B7BB6}" srcOrd="0" destOrd="0" presId="urn:microsoft.com/office/officeart/2009/3/layout/StepUpProcess"/>
    <dgm:cxn modelId="{CF2BBC43-BA63-4FB8-9DCF-83582E7C3BD9}" type="presParOf" srcId="{50C29EDB-ED1A-423B-BD61-D7151512ABC9}" destId="{C8D959D8-6738-41AB-BDB7-F0D073D5209F}" srcOrd="6" destOrd="0" presId="urn:microsoft.com/office/officeart/2009/3/layout/StepUpProcess"/>
    <dgm:cxn modelId="{D5643785-141A-43D7-96D8-E67C6F44BD96}" type="presParOf" srcId="{C8D959D8-6738-41AB-BDB7-F0D073D5209F}" destId="{2856200C-4993-4F44-BB15-DEE876584D29}" srcOrd="0" destOrd="0" presId="urn:microsoft.com/office/officeart/2009/3/layout/StepUpProcess"/>
    <dgm:cxn modelId="{4753948F-D72C-41F4-812E-611BC0CD26BD}" type="presParOf" srcId="{C8D959D8-6738-41AB-BDB7-F0D073D5209F}" destId="{EBD30D78-3115-4A31-8B6D-ADFDBE05F304}" srcOrd="1" destOrd="0" presId="urn:microsoft.com/office/officeart/2009/3/layout/StepUpProcess"/>
    <dgm:cxn modelId="{07FCAC7B-15F5-4197-9B7B-54FFF735B7D7}" type="presParOf" srcId="{C8D959D8-6738-41AB-BDB7-F0D073D5209F}" destId="{BF6B6E84-CA69-4E7A-B3A4-498F3DFC76CC}" srcOrd="2" destOrd="0" presId="urn:microsoft.com/office/officeart/2009/3/layout/StepUpProcess"/>
    <dgm:cxn modelId="{CC5405CF-F0D9-498B-BAE8-1E4BD669D082}" type="presParOf" srcId="{50C29EDB-ED1A-423B-BD61-D7151512ABC9}" destId="{D2B22F77-22ED-4591-8810-FB0C401FDD90}" srcOrd="7" destOrd="0" presId="urn:microsoft.com/office/officeart/2009/3/layout/StepUpProcess"/>
    <dgm:cxn modelId="{427DC38A-59C9-49BD-A344-12D2D8EA2459}" type="presParOf" srcId="{D2B22F77-22ED-4591-8810-FB0C401FDD90}" destId="{BA858B35-C09A-4BD8-A1E0-577C3CA40FB0}" srcOrd="0" destOrd="0" presId="urn:microsoft.com/office/officeart/2009/3/layout/StepUpProcess"/>
    <dgm:cxn modelId="{E0688650-45C0-42E7-B8E7-9114FC6AA849}" type="presParOf" srcId="{50C29EDB-ED1A-423B-BD61-D7151512ABC9}" destId="{6D3CFF67-C58E-45E6-81F9-56FB8957B562}" srcOrd="8" destOrd="0" presId="urn:microsoft.com/office/officeart/2009/3/layout/StepUpProcess"/>
    <dgm:cxn modelId="{4AB134BC-15E7-4952-8222-F1424D01B012}" type="presParOf" srcId="{6D3CFF67-C58E-45E6-81F9-56FB8957B562}" destId="{7640B8CF-4B4F-4BCD-A8B8-6D16CFD83F75}" srcOrd="0" destOrd="0" presId="urn:microsoft.com/office/officeart/2009/3/layout/StepUpProcess"/>
    <dgm:cxn modelId="{3AF279AB-33E3-43DF-9AB2-1B8B749FCDF8}" type="presParOf" srcId="{6D3CFF67-C58E-45E6-81F9-56FB8957B562}" destId="{F6BB8493-2951-4829-946F-DFD30B9EA204}" srcOrd="1" destOrd="0" presId="urn:microsoft.com/office/officeart/2009/3/layout/StepUpProcess"/>
    <dgm:cxn modelId="{A9D0E4D9-871E-4DAE-B77D-AE67535BA9F3}" type="presParOf" srcId="{6D3CFF67-C58E-45E6-81F9-56FB8957B562}" destId="{B9B9F2EA-BC70-4392-A03C-4E6D9F161D70}" srcOrd="2" destOrd="0" presId="urn:microsoft.com/office/officeart/2009/3/layout/StepUpProcess"/>
    <dgm:cxn modelId="{9CB3C5A8-5290-403A-8353-E793EE85FB4C}" type="presParOf" srcId="{50C29EDB-ED1A-423B-BD61-D7151512ABC9}" destId="{2CE46726-D465-4678-BB5B-8E0C3D7FDED6}" srcOrd="9" destOrd="0" presId="urn:microsoft.com/office/officeart/2009/3/layout/StepUpProcess"/>
    <dgm:cxn modelId="{20D86EE3-484B-4D42-8FCF-11ED05D8FB08}" type="presParOf" srcId="{2CE46726-D465-4678-BB5B-8E0C3D7FDED6}" destId="{FEA4E63D-254F-42A8-8B81-D8D2D6BC317D}" srcOrd="0" destOrd="0" presId="urn:microsoft.com/office/officeart/2009/3/layout/StepUpProcess"/>
    <dgm:cxn modelId="{AEAA6A93-5399-4094-B447-B40E9583821C}" type="presParOf" srcId="{50C29EDB-ED1A-423B-BD61-D7151512ABC9}" destId="{79E26348-2D18-42DE-A41B-A0444F3C278B}" srcOrd="10" destOrd="0" presId="urn:microsoft.com/office/officeart/2009/3/layout/StepUpProcess"/>
    <dgm:cxn modelId="{929A9597-9928-44D5-A77A-A09B33CD6928}" type="presParOf" srcId="{79E26348-2D18-42DE-A41B-A0444F3C278B}" destId="{B413B890-09C2-458D-B26E-45013E70785D}" srcOrd="0" destOrd="0" presId="urn:microsoft.com/office/officeart/2009/3/layout/StepUpProcess"/>
    <dgm:cxn modelId="{53151102-C0FF-43E0-AE43-DA0A04F2CE1D}" type="presParOf" srcId="{79E26348-2D18-42DE-A41B-A0444F3C278B}" destId="{3B6F74E0-41BD-425B-B0F6-2C8B026AE91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F9DBB-4E55-44A0-AEAE-FA2346FA9F9C}">
      <dsp:nvSpPr>
        <dsp:cNvPr id="0" name=""/>
        <dsp:cNvSpPr/>
      </dsp:nvSpPr>
      <dsp:spPr>
        <a:xfrm rot="5400000">
          <a:off x="375304" y="3003941"/>
          <a:ext cx="1109962" cy="184695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A82ED-ADEB-4C04-94B9-ED60E01B4D73}">
      <dsp:nvSpPr>
        <dsp:cNvPr id="0" name=""/>
        <dsp:cNvSpPr/>
      </dsp:nvSpPr>
      <dsp:spPr>
        <a:xfrm>
          <a:off x="190024" y="3555782"/>
          <a:ext cx="1667439" cy="146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chemeClr val="tx1"/>
              </a:solidFill>
            </a:rPr>
            <a:t>Course research and design completed</a:t>
          </a:r>
        </a:p>
        <a:p>
          <a:pPr marL="0" lvl="0" indent="0" algn="l" defTabSz="622300">
            <a:lnSpc>
              <a:spcPct val="90000"/>
            </a:lnSpc>
            <a:spcBef>
              <a:spcPct val="0"/>
            </a:spcBef>
            <a:spcAft>
              <a:spcPct val="35000"/>
            </a:spcAft>
            <a:buNone/>
          </a:pPr>
          <a:r>
            <a:rPr lang="en-US" sz="1400" kern="1200">
              <a:solidFill>
                <a:schemeClr val="tx1"/>
              </a:solidFill>
            </a:rPr>
            <a:t>Course framework and exam design completed</a:t>
          </a:r>
        </a:p>
      </dsp:txBody>
      <dsp:txXfrm>
        <a:off x="190024" y="3555782"/>
        <a:ext cx="1667439" cy="1461608"/>
      </dsp:txXfrm>
    </dsp:sp>
    <dsp:sp modelId="{5A4C62DD-C1D6-4FF8-BF35-3D15656E973F}">
      <dsp:nvSpPr>
        <dsp:cNvPr id="0" name=""/>
        <dsp:cNvSpPr/>
      </dsp:nvSpPr>
      <dsp:spPr>
        <a:xfrm>
          <a:off x="1542852" y="2867966"/>
          <a:ext cx="314611" cy="314611"/>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80A895-7BB5-454A-8019-A890833A14F7}">
      <dsp:nvSpPr>
        <dsp:cNvPr id="0" name=""/>
        <dsp:cNvSpPr/>
      </dsp:nvSpPr>
      <dsp:spPr>
        <a:xfrm rot="5400000">
          <a:off x="2416575" y="2567215"/>
          <a:ext cx="1109962" cy="184695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4C65B-D070-426B-8D3D-5AD0A2E62067}">
      <dsp:nvSpPr>
        <dsp:cNvPr id="0" name=""/>
        <dsp:cNvSpPr/>
      </dsp:nvSpPr>
      <dsp:spPr>
        <a:xfrm>
          <a:off x="2231295" y="3187444"/>
          <a:ext cx="1667439" cy="132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chemeClr val="tx1"/>
              </a:solidFill>
            </a:rPr>
            <a:t>Launch inaugural Development Committee to build course and exam resources</a:t>
          </a:r>
        </a:p>
      </dsp:txBody>
      <dsp:txXfrm>
        <a:off x="2231295" y="3187444"/>
        <a:ext cx="1667439" cy="1324831"/>
      </dsp:txXfrm>
    </dsp:sp>
    <dsp:sp modelId="{0A99B3EE-5A99-43B5-8DD5-F570C21DC10B}">
      <dsp:nvSpPr>
        <dsp:cNvPr id="0" name=""/>
        <dsp:cNvSpPr/>
      </dsp:nvSpPr>
      <dsp:spPr>
        <a:xfrm>
          <a:off x="3584123" y="2431240"/>
          <a:ext cx="314611" cy="314611"/>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733E3-5E2B-4B0D-AF65-65C3B17CB7A0}">
      <dsp:nvSpPr>
        <dsp:cNvPr id="0" name=""/>
        <dsp:cNvSpPr/>
      </dsp:nvSpPr>
      <dsp:spPr>
        <a:xfrm rot="5400000">
          <a:off x="4457847" y="2062100"/>
          <a:ext cx="1109962" cy="184695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6E91C-12BF-453F-9135-11BFC02E94A8}">
      <dsp:nvSpPr>
        <dsp:cNvPr id="0" name=""/>
        <dsp:cNvSpPr/>
      </dsp:nvSpPr>
      <dsp:spPr>
        <a:xfrm>
          <a:off x="4272566" y="2613941"/>
          <a:ext cx="1667439" cy="146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solidFill>
                <a:schemeClr val="tx1"/>
              </a:solidFill>
            </a:rPr>
            <a:t>Secure higher Ed credit policy commitments </a:t>
          </a:r>
        </a:p>
      </dsp:txBody>
      <dsp:txXfrm>
        <a:off x="4272566" y="2613941"/>
        <a:ext cx="1667439" cy="1461608"/>
      </dsp:txXfrm>
    </dsp:sp>
    <dsp:sp modelId="{D38236F1-0811-45F7-8355-8E7D79E1FA9C}">
      <dsp:nvSpPr>
        <dsp:cNvPr id="0" name=""/>
        <dsp:cNvSpPr/>
      </dsp:nvSpPr>
      <dsp:spPr>
        <a:xfrm>
          <a:off x="5625395" y="1926125"/>
          <a:ext cx="314611" cy="314611"/>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56200C-4993-4F44-BB15-DEE876584D29}">
      <dsp:nvSpPr>
        <dsp:cNvPr id="0" name=""/>
        <dsp:cNvSpPr/>
      </dsp:nvSpPr>
      <dsp:spPr>
        <a:xfrm rot="5400000">
          <a:off x="6499118" y="1556985"/>
          <a:ext cx="1109962" cy="184695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30D78-3115-4A31-8B6D-ADFDBE05F304}">
      <dsp:nvSpPr>
        <dsp:cNvPr id="0" name=""/>
        <dsp:cNvSpPr/>
      </dsp:nvSpPr>
      <dsp:spPr>
        <a:xfrm>
          <a:off x="6313838" y="2108826"/>
          <a:ext cx="1667439" cy="146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solidFill>
                <a:schemeClr val="tx1"/>
              </a:solidFill>
            </a:rPr>
            <a:t>Pilot year 1: Focus on course framework and exam learning</a:t>
          </a:r>
          <a:endParaRPr lang="en-US" sz="1400" kern="1200">
            <a:solidFill>
              <a:schemeClr val="tx1"/>
            </a:solidFill>
          </a:endParaRPr>
        </a:p>
      </dsp:txBody>
      <dsp:txXfrm>
        <a:off x="6313838" y="2108826"/>
        <a:ext cx="1667439" cy="1461608"/>
      </dsp:txXfrm>
    </dsp:sp>
    <dsp:sp modelId="{BF6B6E84-CA69-4E7A-B3A4-498F3DFC76CC}">
      <dsp:nvSpPr>
        <dsp:cNvPr id="0" name=""/>
        <dsp:cNvSpPr/>
      </dsp:nvSpPr>
      <dsp:spPr>
        <a:xfrm>
          <a:off x="7666666" y="1421011"/>
          <a:ext cx="314611" cy="314611"/>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0B8CF-4B4F-4BCD-A8B8-6D16CFD83F75}">
      <dsp:nvSpPr>
        <dsp:cNvPr id="0" name=""/>
        <dsp:cNvSpPr/>
      </dsp:nvSpPr>
      <dsp:spPr>
        <a:xfrm rot="5400000">
          <a:off x="8540390" y="1051871"/>
          <a:ext cx="1109962" cy="184695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B8493-2951-4829-946F-DFD30B9EA204}">
      <dsp:nvSpPr>
        <dsp:cNvPr id="0" name=""/>
        <dsp:cNvSpPr/>
      </dsp:nvSpPr>
      <dsp:spPr>
        <a:xfrm>
          <a:off x="8355109" y="1603712"/>
          <a:ext cx="1667439" cy="146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solidFill>
                <a:schemeClr val="tx1"/>
              </a:solidFill>
            </a:rPr>
            <a:t>Pilot year 2: Focus on instructional resources and teacher support learning</a:t>
          </a:r>
          <a:endParaRPr lang="en-US" sz="1400" kern="1200">
            <a:solidFill>
              <a:schemeClr val="tx1"/>
            </a:solidFill>
          </a:endParaRPr>
        </a:p>
      </dsp:txBody>
      <dsp:txXfrm>
        <a:off x="8355109" y="1603712"/>
        <a:ext cx="1667439" cy="1461608"/>
      </dsp:txXfrm>
    </dsp:sp>
    <dsp:sp modelId="{B9B9F2EA-BC70-4392-A03C-4E6D9F161D70}">
      <dsp:nvSpPr>
        <dsp:cNvPr id="0" name=""/>
        <dsp:cNvSpPr/>
      </dsp:nvSpPr>
      <dsp:spPr>
        <a:xfrm>
          <a:off x="9707938" y="915896"/>
          <a:ext cx="314611" cy="314611"/>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3B890-09C2-458D-B26E-45013E70785D}">
      <dsp:nvSpPr>
        <dsp:cNvPr id="0" name=""/>
        <dsp:cNvSpPr/>
      </dsp:nvSpPr>
      <dsp:spPr>
        <a:xfrm rot="5400000">
          <a:off x="10581661" y="546756"/>
          <a:ext cx="1109962" cy="184695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F74E0-41BD-425B-B0F6-2C8B026AE916}">
      <dsp:nvSpPr>
        <dsp:cNvPr id="0" name=""/>
        <dsp:cNvSpPr/>
      </dsp:nvSpPr>
      <dsp:spPr>
        <a:xfrm>
          <a:off x="10396381" y="1098597"/>
          <a:ext cx="1667439" cy="146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chemeClr val="tx1"/>
              </a:solidFill>
            </a:rPr>
            <a:t>Course launch at scale</a:t>
          </a:r>
        </a:p>
      </dsp:txBody>
      <dsp:txXfrm>
        <a:off x="10396381" y="1098597"/>
        <a:ext cx="1667439" cy="146160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E9530-38B8-F843-819D-4BB8806AC5DB}" type="datetimeFigureOut">
              <a:rPr lang="en-US" smtClean="0"/>
              <a:t>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07AAF-5286-2F49-88D9-44143AA6E3DA}" type="slidenum">
              <a:rPr lang="en-US" smtClean="0"/>
              <a:t>‹#›</a:t>
            </a:fld>
            <a:endParaRPr lang="en-US"/>
          </a:p>
        </p:txBody>
      </p:sp>
    </p:spTree>
    <p:extLst>
      <p:ext uri="{BB962C8B-B14F-4D97-AF65-F5344CB8AC3E}">
        <p14:creationId xmlns:p14="http://schemas.microsoft.com/office/powerpoint/2010/main" val="386180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490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BW</a:t>
            </a:r>
          </a:p>
        </p:txBody>
      </p:sp>
      <p:sp>
        <p:nvSpPr>
          <p:cNvPr id="4" name="Slide Number Placeholder 3"/>
          <p:cNvSpPr>
            <a:spLocks noGrp="1"/>
          </p:cNvSpPr>
          <p:nvPr>
            <p:ph type="sldNum" sz="quarter" idx="5"/>
          </p:nvPr>
        </p:nvSpPr>
        <p:spPr/>
        <p:txBody>
          <a:bodyPr/>
          <a:lstStyle/>
          <a:p>
            <a:fld id="{7CF182CD-EAF9-104C-A587-09BC3A7F7120}" type="slidenum">
              <a:rPr lang="en-US" smtClean="0"/>
              <a:t>17</a:t>
            </a:fld>
            <a:endParaRPr lang="en-US"/>
          </a:p>
        </p:txBody>
      </p:sp>
    </p:spTree>
    <p:extLst>
      <p:ext uri="{BB962C8B-B14F-4D97-AF65-F5344CB8AC3E}">
        <p14:creationId xmlns:p14="http://schemas.microsoft.com/office/powerpoint/2010/main" val="115486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22</a:t>
            </a:fld>
            <a:endParaRPr lang="en-US"/>
          </a:p>
        </p:txBody>
      </p:sp>
    </p:spTree>
    <p:extLst>
      <p:ext uri="{BB962C8B-B14F-4D97-AF65-F5344CB8AC3E}">
        <p14:creationId xmlns:p14="http://schemas.microsoft.com/office/powerpoint/2010/main" val="323157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a:t>
            </a:r>
          </a:p>
        </p:txBody>
      </p:sp>
      <p:sp>
        <p:nvSpPr>
          <p:cNvPr id="4" name="Slide Number Placeholder 3"/>
          <p:cNvSpPr>
            <a:spLocks noGrp="1"/>
          </p:cNvSpPr>
          <p:nvPr>
            <p:ph type="sldNum" sz="quarter" idx="5"/>
          </p:nvPr>
        </p:nvSpPr>
        <p:spPr/>
        <p:txBody>
          <a:bodyPr/>
          <a:lstStyle/>
          <a:p>
            <a:fld id="{C6C07AAF-5286-2F49-88D9-44143AA6E3DA}" type="slidenum">
              <a:rPr lang="en-US" smtClean="0"/>
              <a:t>25</a:t>
            </a:fld>
            <a:endParaRPr lang="en-US"/>
          </a:p>
        </p:txBody>
      </p:sp>
    </p:spTree>
    <p:extLst>
      <p:ext uri="{BB962C8B-B14F-4D97-AF65-F5344CB8AC3E}">
        <p14:creationId xmlns:p14="http://schemas.microsoft.com/office/powerpoint/2010/main" val="118196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Multiple Choice</a:t>
            </a:r>
          </a:p>
        </p:txBody>
      </p:sp>
      <p:sp>
        <p:nvSpPr>
          <p:cNvPr id="4" name="Slide Number Placeholder 3"/>
          <p:cNvSpPr>
            <a:spLocks noGrp="1"/>
          </p:cNvSpPr>
          <p:nvPr>
            <p:ph type="sldNum" sz="quarter" idx="5"/>
          </p:nvPr>
        </p:nvSpPr>
        <p:spPr/>
        <p:txBody>
          <a:bodyPr/>
          <a:lstStyle/>
          <a:p>
            <a:fld id="{C6C07AAF-5286-2F49-88D9-44143AA6E3DA}" type="slidenum">
              <a:rPr lang="en-US" smtClean="0"/>
              <a:t>26</a:t>
            </a:fld>
            <a:endParaRPr lang="en-US"/>
          </a:p>
        </p:txBody>
      </p:sp>
    </p:spTree>
    <p:extLst>
      <p:ext uri="{BB962C8B-B14F-4D97-AF65-F5344CB8AC3E}">
        <p14:creationId xmlns:p14="http://schemas.microsoft.com/office/powerpoint/2010/main" val="244444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Multiple Choice</a:t>
            </a:r>
          </a:p>
        </p:txBody>
      </p:sp>
      <p:sp>
        <p:nvSpPr>
          <p:cNvPr id="4" name="Slide Number Placeholder 3"/>
          <p:cNvSpPr>
            <a:spLocks noGrp="1"/>
          </p:cNvSpPr>
          <p:nvPr>
            <p:ph type="sldNum" sz="quarter" idx="5"/>
          </p:nvPr>
        </p:nvSpPr>
        <p:spPr/>
        <p:txBody>
          <a:bodyPr/>
          <a:lstStyle/>
          <a:p>
            <a:fld id="{C6C07AAF-5286-2F49-88D9-44143AA6E3DA}" type="slidenum">
              <a:rPr lang="en-US" smtClean="0"/>
              <a:t>27</a:t>
            </a:fld>
            <a:endParaRPr lang="en-US"/>
          </a:p>
        </p:txBody>
      </p:sp>
    </p:spTree>
    <p:extLst>
      <p:ext uri="{BB962C8B-B14F-4D97-AF65-F5344CB8AC3E}">
        <p14:creationId xmlns:p14="http://schemas.microsoft.com/office/powerpoint/2010/main" val="4289303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Free Response</a:t>
            </a:r>
          </a:p>
        </p:txBody>
      </p:sp>
      <p:sp>
        <p:nvSpPr>
          <p:cNvPr id="4" name="Slide Number Placeholder 3"/>
          <p:cNvSpPr>
            <a:spLocks noGrp="1"/>
          </p:cNvSpPr>
          <p:nvPr>
            <p:ph type="sldNum" sz="quarter" idx="5"/>
          </p:nvPr>
        </p:nvSpPr>
        <p:spPr/>
        <p:txBody>
          <a:bodyPr/>
          <a:lstStyle/>
          <a:p>
            <a:fld id="{C6C07AAF-5286-2F49-88D9-44143AA6E3DA}" type="slidenum">
              <a:rPr lang="en-US" smtClean="0"/>
              <a:t>28</a:t>
            </a:fld>
            <a:endParaRPr lang="en-US"/>
          </a:p>
        </p:txBody>
      </p:sp>
    </p:spTree>
    <p:extLst>
      <p:ext uri="{BB962C8B-B14F-4D97-AF65-F5344CB8AC3E}">
        <p14:creationId xmlns:p14="http://schemas.microsoft.com/office/powerpoint/2010/main" val="319880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 Overview</a:t>
            </a:r>
          </a:p>
        </p:txBody>
      </p:sp>
      <p:sp>
        <p:nvSpPr>
          <p:cNvPr id="4" name="Slide Number Placeholder 3"/>
          <p:cNvSpPr>
            <a:spLocks noGrp="1"/>
          </p:cNvSpPr>
          <p:nvPr>
            <p:ph type="sldNum" sz="quarter" idx="5"/>
          </p:nvPr>
        </p:nvSpPr>
        <p:spPr/>
        <p:txBody>
          <a:bodyPr/>
          <a:lstStyle/>
          <a:p>
            <a:fld id="{C6C07AAF-5286-2F49-88D9-44143AA6E3DA}" type="slidenum">
              <a:rPr lang="en-US" smtClean="0"/>
              <a:t>29</a:t>
            </a:fld>
            <a:endParaRPr lang="en-US"/>
          </a:p>
        </p:txBody>
      </p:sp>
    </p:spTree>
    <p:extLst>
      <p:ext uri="{BB962C8B-B14F-4D97-AF65-F5344CB8AC3E}">
        <p14:creationId xmlns:p14="http://schemas.microsoft.com/office/powerpoint/2010/main" val="96512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cs typeface="Calibri"/>
              </a:rPr>
              <a:t>BW</a:t>
            </a:r>
          </a:p>
        </p:txBody>
      </p:sp>
      <p:sp>
        <p:nvSpPr>
          <p:cNvPr id="4" name="Slide Number Placeholder 3"/>
          <p:cNvSpPr>
            <a:spLocks noGrp="1"/>
          </p:cNvSpPr>
          <p:nvPr>
            <p:ph type="sldNum" sz="quarter" idx="10"/>
          </p:nvPr>
        </p:nvSpPr>
        <p:spPr/>
        <p:txBody>
          <a:bodyPr/>
          <a:lstStyle/>
          <a:p>
            <a:fld id="{5F3EC56D-A4BA-4A41-B0DB-BC0A1EBC2E62}" type="slidenum">
              <a:rPr lang="en-US" smtClean="0"/>
              <a:pPr/>
              <a:t>4</a:t>
            </a:fld>
            <a:endParaRPr lang="en-US"/>
          </a:p>
        </p:txBody>
      </p:sp>
    </p:spTree>
    <p:extLst>
      <p:ext uri="{BB962C8B-B14F-4D97-AF65-F5344CB8AC3E}">
        <p14:creationId xmlns:p14="http://schemas.microsoft.com/office/powerpoint/2010/main" val="112697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15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7A0AD-B1DD-1349-9032-D1C41497C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9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F182CD-EAF9-104C-A587-09BC3A7F7120}" type="slidenum">
              <a:rPr lang="en-US" smtClean="0"/>
              <a:t>7</a:t>
            </a:fld>
            <a:endParaRPr lang="en-US"/>
          </a:p>
        </p:txBody>
      </p:sp>
    </p:spTree>
    <p:extLst>
      <p:ext uri="{BB962C8B-B14F-4D97-AF65-F5344CB8AC3E}">
        <p14:creationId xmlns:p14="http://schemas.microsoft.com/office/powerpoint/2010/main" val="336072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D7BC9-5A53-4E3A-A96B-D99A253A86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71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F182CD-EAF9-104C-A587-09BC3A7F7120}" type="slidenum">
              <a:rPr lang="en-US" smtClean="0"/>
              <a:t>9</a:t>
            </a:fld>
            <a:endParaRPr lang="en-US"/>
          </a:p>
        </p:txBody>
      </p:sp>
    </p:spTree>
    <p:extLst>
      <p:ext uri="{BB962C8B-B14F-4D97-AF65-F5344CB8AC3E}">
        <p14:creationId xmlns:p14="http://schemas.microsoft.com/office/powerpoint/2010/main" val="156550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13</a:t>
            </a:fld>
            <a:endParaRPr lang="en-US"/>
          </a:p>
        </p:txBody>
      </p:sp>
    </p:spTree>
    <p:extLst>
      <p:ext uri="{BB962C8B-B14F-4D97-AF65-F5344CB8AC3E}">
        <p14:creationId xmlns:p14="http://schemas.microsoft.com/office/powerpoint/2010/main" val="43961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9 in CF</a:t>
            </a:r>
          </a:p>
        </p:txBody>
      </p:sp>
      <p:sp>
        <p:nvSpPr>
          <p:cNvPr id="4" name="Slide Number Placeholder 3"/>
          <p:cNvSpPr>
            <a:spLocks noGrp="1"/>
          </p:cNvSpPr>
          <p:nvPr>
            <p:ph type="sldNum" sz="quarter" idx="5"/>
          </p:nvPr>
        </p:nvSpPr>
        <p:spPr/>
        <p:txBody>
          <a:bodyPr/>
          <a:lstStyle/>
          <a:p>
            <a:fld id="{C6C07AAF-5286-2F49-88D9-44143AA6E3DA}" type="slidenum">
              <a:rPr lang="en-US" smtClean="0"/>
              <a:t>16</a:t>
            </a:fld>
            <a:endParaRPr lang="en-US"/>
          </a:p>
        </p:txBody>
      </p:sp>
    </p:spTree>
    <p:extLst>
      <p:ext uri="{BB962C8B-B14F-4D97-AF65-F5344CB8AC3E}">
        <p14:creationId xmlns:p14="http://schemas.microsoft.com/office/powerpoint/2010/main" val="1824450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90465" y="358775"/>
            <a:ext cx="6116539" cy="612788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71463" marR="0" lvl="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052005"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cxnSp>
        <p:nvCxnSpPr>
          <p:cNvPr id="16" name="Straight Connector 15"/>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34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77044" y="430311"/>
            <a:ext cx="11887200" cy="6425247"/>
          </a:xfrm>
        </p:spPr>
        <p:txBody>
          <a:bodyPr anchor="ctr">
            <a:normAutofit/>
          </a:bodyPr>
          <a:lstStyle>
            <a:lvl1pPr marL="0" indent="0" algn="ctr">
              <a:buNone/>
              <a:defRPr sz="2000"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77044" y="455926"/>
            <a:ext cx="118872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0" y="184728"/>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4" name="Freeform 3"/>
          <p:cNvSpPr/>
          <p:nvPr userDrawn="1"/>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600"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569163"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rot="10800000">
            <a:off x="9718199"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8"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27" name="Freeform 26"/>
          <p:cNvSpPr/>
          <p:nvPr/>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8" y="3110096"/>
            <a:ext cx="4798701" cy="621106"/>
          </a:xfrm>
          <a:prstGeom prst="rect">
            <a:avLst/>
          </a:prstGeom>
        </p:spPr>
        <p:txBody>
          <a:bodyPr lIns="0" tIns="45720" rIns="0" bIns="45720" anchor="ctr" anchorCtr="0">
            <a:noAutofit/>
          </a:bodyPr>
          <a:lstStyle>
            <a:lvl1pPr algn="ctr">
              <a:defRPr sz="6000"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475688" y="6221651"/>
            <a:ext cx="1889912" cy="339214"/>
          </a:xfrm>
          <a:prstGeom prst="rect">
            <a:avLst/>
          </a:prstGeom>
        </p:spPr>
      </p:pic>
    </p:spTree>
    <p:extLst>
      <p:ext uri="{BB962C8B-B14F-4D97-AF65-F5344CB8AC3E}">
        <p14:creationId xmlns:p14="http://schemas.microsoft.com/office/powerpoint/2010/main" val="25908826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Highlight Area Left">
    <p:spTree>
      <p:nvGrpSpPr>
        <p:cNvPr id="1" name=""/>
        <p:cNvGrpSpPr/>
        <p:nvPr/>
      </p:nvGrpSpPr>
      <p:grpSpPr>
        <a:xfrm>
          <a:off x="0" y="0"/>
          <a:ext cx="0" cy="0"/>
          <a:chOff x="0" y="0"/>
          <a:chExt cx="0" cy="0"/>
        </a:xfrm>
      </p:grpSpPr>
      <p:sp>
        <p:nvSpPr>
          <p:cNvPr id="12" name="Rectangle 11"/>
          <p:cNvSpPr/>
          <p:nvPr/>
        </p:nvSpPr>
        <p:spPr>
          <a:xfrm>
            <a:off x="1"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4" y="6702266"/>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1" y="567059"/>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5182120" y="455927"/>
            <a:ext cx="7283723"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55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76518" y="358776"/>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90466" y="358776"/>
            <a:ext cx="6116539" cy="612788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0985"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71438" marR="0" lvl="0" indent="-271438" algn="l" defTabSz="980985"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933563" y="1618489"/>
            <a:ext cx="5085400" cy="621106"/>
          </a:xfrm>
          <a:prstGeom prst="rect">
            <a:avLst/>
          </a:prstGeom>
        </p:spPr>
        <p:txBody>
          <a:bodyPr lIns="0" tIns="45720" rIns="0" bIns="45720" anchor="t" anchorCtr="0">
            <a:noAutofit/>
          </a:bodyPr>
          <a:lstStyle>
            <a:lvl1pPr>
              <a:defRPr sz="4599"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4"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9" y="6640449"/>
            <a:ext cx="4141787" cy="288925"/>
          </a:xfrm>
        </p:spPr>
        <p:txBody>
          <a:bodyPr lIns="0" bIns="45720" anchor="b">
            <a:noAutofit/>
          </a:bodyPr>
          <a:lstStyle>
            <a:lvl1pPr marL="0" indent="0">
              <a:buNone/>
              <a:defRPr sz="1600">
                <a:solidFill>
                  <a:schemeClr val="tx1"/>
                </a:solidFill>
                <a:latin typeface="+mj-lt"/>
              </a:defRPr>
            </a:lvl1pPr>
            <a:lvl2pPr marL="455570" indent="0">
              <a:buNone/>
              <a:defRPr/>
            </a:lvl2pPr>
            <a:lvl3pPr marL="765105" indent="0">
              <a:buNone/>
              <a:defRPr/>
            </a:lvl3pPr>
            <a:lvl4pPr marL="1243470" indent="0">
              <a:buNone/>
              <a:defRPr/>
            </a:lvl4pPr>
            <a:lvl5pPr marL="196248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2990255974"/>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9"/>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mn-lt"/>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279270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116537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76518" y="358776"/>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2" name="Title 1"/>
          <p:cNvSpPr>
            <a:spLocks noGrp="1"/>
          </p:cNvSpPr>
          <p:nvPr>
            <p:ph type="ctrTitle"/>
          </p:nvPr>
        </p:nvSpPr>
        <p:spPr>
          <a:xfrm>
            <a:off x="933563" y="1618489"/>
            <a:ext cx="5085400" cy="621106"/>
          </a:xfrm>
          <a:prstGeom prst="rect">
            <a:avLst/>
          </a:prstGeom>
        </p:spPr>
        <p:txBody>
          <a:bodyPr lIns="0" tIns="45720" rIns="0" bIns="45720" anchor="t" anchorCtr="0">
            <a:noAutofit/>
          </a:bodyPr>
          <a:lstStyle>
            <a:lvl1pPr>
              <a:defRPr sz="4599"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4"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9" y="6640449"/>
            <a:ext cx="4141787" cy="288925"/>
          </a:xfrm>
        </p:spPr>
        <p:txBody>
          <a:bodyPr lIns="0" bIns="45720" anchor="b">
            <a:noAutofit/>
          </a:bodyPr>
          <a:lstStyle>
            <a:lvl1pPr marL="0" indent="0">
              <a:buNone/>
              <a:defRPr sz="1600">
                <a:solidFill>
                  <a:schemeClr val="tx1"/>
                </a:solidFill>
                <a:latin typeface="+mj-lt"/>
              </a:defRPr>
            </a:lvl1pPr>
            <a:lvl2pPr marL="455570" indent="0">
              <a:buNone/>
              <a:defRPr/>
            </a:lvl2pPr>
            <a:lvl3pPr marL="765105" indent="0">
              <a:buNone/>
              <a:defRPr/>
            </a:lvl3pPr>
            <a:lvl4pPr marL="1243470" indent="0">
              <a:buNone/>
              <a:defRPr/>
            </a:lvl4pPr>
            <a:lvl5pPr marL="196248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1134877519"/>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7"/>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1" cy="1646102"/>
          </a:xfrm>
          <a:prstGeom prst="rect">
            <a:avLst/>
          </a:prstGeom>
        </p:spPr>
        <p:txBody>
          <a:bodyPr lIns="0" tIns="45720" rIns="0" bIns="45720" anchor="t" anchorCtr="0">
            <a:noAutofit/>
          </a:bodyPr>
          <a:lstStyle>
            <a:lvl1pPr algn="l">
              <a:defRPr sz="5400"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478657" y="6093209"/>
            <a:ext cx="6791864" cy="704406"/>
          </a:xfrm>
          <a:prstGeom prst="rect">
            <a:avLst/>
          </a:prstGeom>
        </p:spPr>
        <p:txBody>
          <a:bodyPr lIns="0" tIns="0" rIns="0" bIns="0" anchor="b">
            <a:noAutofit/>
          </a:bodyPr>
          <a:lstStyle>
            <a:lvl1pPr marL="0" indent="0" algn="l">
              <a:buNone/>
              <a:defRPr sz="2799" b="0">
                <a:solidFill>
                  <a:schemeClr val="accent3"/>
                </a:solidFill>
                <a:latin typeface="+mn-lt"/>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6"/>
            <a:ext cx="1529750" cy="317739"/>
          </a:xfrm>
        </p:spPr>
        <p:txBody>
          <a:bodyPr lIns="0" tIns="0" rIns="0" bIns="0" anchor="b">
            <a:noAutofit/>
          </a:bodyPr>
          <a:lstStyle>
            <a:lvl1pPr marL="0" indent="0" algn="r">
              <a:buNone/>
              <a:defRPr sz="1400">
                <a:solidFill>
                  <a:schemeClr val="accent3"/>
                </a:solidFill>
                <a:latin typeface="+mj-lt"/>
              </a:defRPr>
            </a:lvl1pPr>
            <a:lvl2pPr marL="455570" indent="0">
              <a:buNone/>
              <a:defRPr/>
            </a:lvl2pPr>
            <a:lvl3pPr marL="765105" indent="0">
              <a:buNone/>
              <a:defRPr/>
            </a:lvl3pPr>
            <a:lvl4pPr marL="1243470" indent="0">
              <a:buNone/>
              <a:defRPr/>
            </a:lvl4pPr>
            <a:lvl5pPr marL="196248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6"/>
            <a:ext cx="1529750" cy="317739"/>
          </a:xfrm>
        </p:spPr>
        <p:txBody>
          <a:bodyPr lIns="0" tIns="0" rIns="0" bIns="0" anchor="b">
            <a:noAutofit/>
          </a:bodyPr>
          <a:lstStyle>
            <a:lvl1pPr marL="0" indent="0" algn="l">
              <a:buNone/>
              <a:defRPr sz="1400">
                <a:solidFill>
                  <a:schemeClr val="tx2"/>
                </a:solidFill>
                <a:latin typeface="+mj-lt"/>
              </a:defRPr>
            </a:lvl1pPr>
            <a:lvl2pPr marL="455570" indent="0">
              <a:buNone/>
              <a:defRPr/>
            </a:lvl2pPr>
            <a:lvl3pPr marL="765105" indent="0">
              <a:buNone/>
              <a:defRPr/>
            </a:lvl3pPr>
            <a:lvl4pPr marL="1243470" indent="0">
              <a:buNone/>
              <a:defRPr/>
            </a:lvl4pPr>
            <a:lvl5pPr marL="196248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85838" cy="620396"/>
          </a:xfrm>
          <a:prstGeom prst="rect">
            <a:avLst/>
          </a:prstGeom>
        </p:spPr>
      </p:pic>
    </p:spTree>
    <p:extLst>
      <p:ext uri="{BB962C8B-B14F-4D97-AF65-F5344CB8AC3E}">
        <p14:creationId xmlns:p14="http://schemas.microsoft.com/office/powerpoint/2010/main" val="276867978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43" y="6702265"/>
            <a:ext cx="1331976" cy="228600"/>
          </a:xfrm>
          <a:prstGeom prst="rect">
            <a:avLst/>
          </a:prstGeom>
        </p:spPr>
      </p:pic>
      <p:sp>
        <p:nvSpPr>
          <p:cNvPr id="4" name="Rectangle 3"/>
          <p:cNvSpPr/>
          <p:nvPr/>
        </p:nvSpPr>
        <p:spPr>
          <a:xfrm>
            <a:off x="375444" y="1229710"/>
            <a:ext cx="12090401"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7" name="SlideNumber"/>
          <p:cNvSpPr/>
          <p:nvPr/>
        </p:nvSpPr>
        <p:spPr>
          <a:xfrm>
            <a:off x="11973644" y="6702266"/>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8"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5" y="567059"/>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75445"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593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973644" y="6702266"/>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438" y="6702265"/>
            <a:ext cx="1331976" cy="228600"/>
          </a:xfrm>
          <a:prstGeom prst="rect">
            <a:avLst/>
          </a:prstGeom>
        </p:spPr>
      </p:pic>
      <p:sp>
        <p:nvSpPr>
          <p:cNvPr id="9" name="Slide title"/>
          <p:cNvSpPr>
            <a:spLocks noGrp="1" noChangeArrowheads="1"/>
          </p:cNvSpPr>
          <p:nvPr>
            <p:ph type="title"/>
          </p:nvPr>
        </p:nvSpPr>
        <p:spPr bwMode="gray">
          <a:xfrm>
            <a:off x="2230438" y="567059"/>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029604"/>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7" name="SlideNumber"/>
          <p:cNvSpPr/>
          <p:nvPr/>
        </p:nvSpPr>
        <p:spPr>
          <a:xfrm>
            <a:off x="11973644" y="6702266"/>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5182120" y="6585155"/>
            <a:ext cx="72837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1" y="567059"/>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7"/>
            <a:ext cx="7283723"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5182121"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1731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4" y="6702266"/>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1" y="567059"/>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7"/>
            <a:ext cx="7283723"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5182121"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144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8052006"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7166968" y="6702266"/>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375445" y="6585155"/>
            <a:ext cx="72837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5" y="567059"/>
            <a:ext cx="7283723"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75445" y="1833214"/>
            <a:ext cx="7283723"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75445" y="455927"/>
            <a:ext cx="7283723"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785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7166968" y="6702266"/>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75445" y="6585155"/>
            <a:ext cx="72837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5" y="567059"/>
            <a:ext cx="7283723"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75445" y="1833214"/>
            <a:ext cx="7283723"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052006"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cxnSp>
        <p:nvCxnSpPr>
          <p:cNvPr id="16" name="Straight Connector 15"/>
          <p:cNvCxnSpPr/>
          <p:nvPr userDrawn="1"/>
        </p:nvCxnSpPr>
        <p:spPr>
          <a:xfrm>
            <a:off x="375445" y="455927"/>
            <a:ext cx="7283723"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9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77045" y="430312"/>
            <a:ext cx="11887200" cy="6425247"/>
          </a:xfrm>
        </p:spPr>
        <p:txBody>
          <a:bodyPr anchor="ctr">
            <a:normAutofit/>
          </a:bodyPr>
          <a:lstStyle>
            <a:lvl1pPr marL="0" indent="0" algn="ctr">
              <a:buNone/>
              <a:defRPr sz="2000"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77045" y="455926"/>
            <a:ext cx="118872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127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2" y="184729"/>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578764"/>
            <a:ext cx="12841288" cy="780474"/>
          </a:xfrm>
        </p:spPr>
        <p:txBody>
          <a:bodyPr anchor="ctr">
            <a:normAutofit/>
          </a:bodyPr>
          <a:lstStyle>
            <a:lvl1pPr marL="0" indent="0" algn="ctr">
              <a:buNone/>
              <a:defRPr sz="1800">
                <a:solidFill>
                  <a:schemeClr val="tx2"/>
                </a:solidFill>
              </a:defRPr>
            </a:lvl1pPr>
            <a:lvl2pPr marL="457158" indent="0" algn="ctr">
              <a:buNone/>
              <a:defRPr sz="2000"/>
            </a:lvl2pPr>
            <a:lvl3pPr marL="914316" indent="0" algn="ctr">
              <a:buNone/>
              <a:defRPr sz="1800"/>
            </a:lvl3pPr>
            <a:lvl4pPr marL="1371474" indent="0" algn="ctr">
              <a:buNone/>
              <a:defRPr sz="1600"/>
            </a:lvl4pPr>
            <a:lvl5pPr marL="1828632" indent="0" algn="ctr">
              <a:buNone/>
              <a:defRPr sz="1600"/>
            </a:lvl5pPr>
            <a:lvl6pPr marL="2285789" indent="0" algn="ctr">
              <a:buNone/>
              <a:defRPr sz="1600"/>
            </a:lvl6pPr>
            <a:lvl7pPr marL="2742948" indent="0" algn="ctr">
              <a:buNone/>
              <a:defRPr sz="1600"/>
            </a:lvl7pPr>
            <a:lvl8pPr marL="3200106" indent="0" algn="ctr">
              <a:buNone/>
              <a:defRPr sz="1600"/>
            </a:lvl8pPr>
            <a:lvl9pPr marL="3657263" indent="0" algn="ctr">
              <a:buNone/>
              <a:defRPr sz="1600"/>
            </a:lvl9pPr>
          </a:lstStyle>
          <a:p>
            <a:pPr algn="ctr"/>
            <a:r>
              <a:rPr lang="en-US">
                <a:solidFill>
                  <a:schemeClr val="tx2"/>
                </a:solidFill>
              </a:rPr>
              <a:t>Brianna Sullivan</a:t>
            </a:r>
          </a:p>
        </p:txBody>
      </p:sp>
      <p:sp>
        <p:nvSpPr>
          <p:cNvPr id="4" name="Freeform 3"/>
          <p:cNvSpPr/>
          <p:nvPr userDrawn="1"/>
        </p:nvSpPr>
        <p:spPr>
          <a:xfrm>
            <a:off x="0" y="0"/>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61500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413838222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599"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569164"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grpSp>
        <p:nvGrpSpPr>
          <p:cNvPr id="19" name="Group 18"/>
          <p:cNvGrpSpPr/>
          <p:nvPr/>
        </p:nvGrpSpPr>
        <p:grpSpPr>
          <a:xfrm rot="10800000">
            <a:off x="9718200"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
        <p:nvSpPr>
          <p:cNvPr id="28" name="Subtitle 2"/>
          <p:cNvSpPr>
            <a:spLocks noGrp="1"/>
          </p:cNvSpPr>
          <p:nvPr>
            <p:ph type="subTitle" idx="1" hasCustomPrompt="1"/>
          </p:nvPr>
        </p:nvSpPr>
        <p:spPr>
          <a:xfrm>
            <a:off x="0" y="5578764"/>
            <a:ext cx="12841288" cy="780474"/>
          </a:xfrm>
        </p:spPr>
        <p:txBody>
          <a:bodyPr anchor="ctr">
            <a:normAutofit/>
          </a:bodyPr>
          <a:lstStyle>
            <a:lvl1pPr marL="0" indent="0" algn="ctr">
              <a:buNone/>
              <a:defRPr sz="1800">
                <a:solidFill>
                  <a:schemeClr val="tx2"/>
                </a:solidFill>
              </a:defRPr>
            </a:lvl1pPr>
            <a:lvl2pPr marL="457158" indent="0" algn="ctr">
              <a:buNone/>
              <a:defRPr sz="2000"/>
            </a:lvl2pPr>
            <a:lvl3pPr marL="914316" indent="0" algn="ctr">
              <a:buNone/>
              <a:defRPr sz="1800"/>
            </a:lvl3pPr>
            <a:lvl4pPr marL="1371474" indent="0" algn="ctr">
              <a:buNone/>
              <a:defRPr sz="1600"/>
            </a:lvl4pPr>
            <a:lvl5pPr marL="1828632" indent="0" algn="ctr">
              <a:buNone/>
              <a:defRPr sz="1600"/>
            </a:lvl5pPr>
            <a:lvl6pPr marL="2285789" indent="0" algn="ctr">
              <a:buNone/>
              <a:defRPr sz="1600"/>
            </a:lvl6pPr>
            <a:lvl7pPr marL="2742948" indent="0" algn="ctr">
              <a:buNone/>
              <a:defRPr sz="1600"/>
            </a:lvl7pPr>
            <a:lvl8pPr marL="3200106" indent="0" algn="ctr">
              <a:buNone/>
              <a:defRPr sz="1600"/>
            </a:lvl8pPr>
            <a:lvl9pPr marL="3657263" indent="0" algn="ctr">
              <a:buNone/>
              <a:defRPr sz="1600"/>
            </a:lvl9pPr>
          </a:lstStyle>
          <a:p>
            <a:pPr algn="ctr"/>
            <a:r>
              <a:rPr lang="en-US">
                <a:solidFill>
                  <a:schemeClr val="tx2"/>
                </a:solidFill>
              </a:rPr>
              <a:t>Brianna Sullivan</a:t>
            </a:r>
          </a:p>
        </p:txBody>
      </p:sp>
      <p:sp>
        <p:nvSpPr>
          <p:cNvPr id="27" name="Freeform 26"/>
          <p:cNvSpPr/>
          <p:nvPr/>
        </p:nvSpPr>
        <p:spPr>
          <a:xfrm>
            <a:off x="0" y="0"/>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277981538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9" y="3110097"/>
            <a:ext cx="4798701" cy="621106"/>
          </a:xfrm>
          <a:prstGeom prst="rect">
            <a:avLst/>
          </a:prstGeom>
        </p:spPr>
        <p:txBody>
          <a:bodyPr lIns="0" tIns="45720" rIns="0" bIns="45720" anchor="ctr" anchorCtr="0">
            <a:noAutofit/>
          </a:bodyPr>
          <a:lstStyle>
            <a:lvl1pPr algn="ctr">
              <a:defRPr sz="5999" b="0">
                <a:solidFill>
                  <a:schemeClr val="accent2"/>
                </a:solidFill>
              </a:defRPr>
            </a:lvl1pPr>
          </a:lstStyle>
          <a:p>
            <a:r>
              <a:rPr lang="en-US"/>
              <a:t>Thank you</a:t>
            </a:r>
          </a:p>
        </p:txBody>
      </p:sp>
    </p:spTree>
    <p:extLst>
      <p:ext uri="{BB962C8B-B14F-4D97-AF65-F5344CB8AC3E}">
        <p14:creationId xmlns:p14="http://schemas.microsoft.com/office/powerpoint/2010/main" val="33248015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5" y="567059"/>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1298574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748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7692" y="585402"/>
            <a:ext cx="7330689" cy="5658317"/>
          </a:xfrm>
          <a:prstGeom prst="rect">
            <a:avLst/>
          </a:prstGeom>
        </p:spPr>
        <p:txBody>
          <a:bodyPr lIns="0" tIns="228600" rIns="0" bIns="0"/>
          <a:lstStyle>
            <a:lvl1pPr marL="300925" indent="-300925">
              <a:buClr>
                <a:schemeClr val="accent2"/>
              </a:buClr>
              <a:buFont typeface="Arial" charset="0"/>
              <a:buChar char="•"/>
              <a:defRPr sz="1685" b="0" i="0">
                <a:latin typeface="Arial" charset="0"/>
                <a:ea typeface="Arial" charset="0"/>
                <a:cs typeface="Arial" charset="0"/>
              </a:defRPr>
            </a:lvl1pPr>
            <a:lvl2pPr>
              <a:buClr>
                <a:schemeClr val="accent2"/>
              </a:buClr>
              <a:defRPr sz="1685" b="0" i="0">
                <a:latin typeface="Arial" charset="0"/>
                <a:ea typeface="Arial" charset="0"/>
                <a:cs typeface="Arial" charset="0"/>
              </a:defRPr>
            </a:lvl2pPr>
            <a:lvl3pPr>
              <a:buClr>
                <a:schemeClr val="accent2"/>
              </a:buClr>
              <a:defRPr sz="1685" b="0" i="0">
                <a:latin typeface="Arial" charset="0"/>
                <a:ea typeface="Arial" charset="0"/>
                <a:cs typeface="Arial" charset="0"/>
              </a:defRPr>
            </a:lvl3pPr>
            <a:lvl4pPr>
              <a:buClr>
                <a:schemeClr val="accent2"/>
              </a:buClr>
              <a:defRPr sz="1685" b="0" i="0">
                <a:latin typeface="Arial" charset="0"/>
                <a:ea typeface="Arial" charset="0"/>
                <a:cs typeface="Arial" charset="0"/>
              </a:defRPr>
            </a:lvl4pPr>
            <a:lvl5pPr>
              <a:buClr>
                <a:schemeClr val="accent2"/>
              </a:buClr>
              <a:defRPr sz="1685"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69089" y="6523374"/>
            <a:ext cx="2889290" cy="384565"/>
          </a:xfrm>
          <a:prstGeom prst="rect">
            <a:avLst/>
          </a:prstGeom>
        </p:spPr>
        <p:txBody>
          <a:bodyPr/>
          <a:lstStyle/>
          <a:p>
            <a:fld id="{017ED8CA-143E-8B40-B3C8-0174DDF149EE}" type="slidenum">
              <a:rPr lang="en-US" smtClean="0"/>
              <a:t>‹#›</a:t>
            </a:fld>
            <a:endParaRPr lang="en-US"/>
          </a:p>
        </p:txBody>
      </p:sp>
      <p:sp>
        <p:nvSpPr>
          <p:cNvPr id="15" name="Text Placeholder 14"/>
          <p:cNvSpPr>
            <a:spLocks noGrp="1"/>
          </p:cNvSpPr>
          <p:nvPr>
            <p:ph type="body" sz="quarter" idx="13" hasCustomPrompt="1"/>
          </p:nvPr>
        </p:nvSpPr>
        <p:spPr>
          <a:xfrm>
            <a:off x="491581" y="1523963"/>
            <a:ext cx="3941006" cy="1021113"/>
          </a:xfrm>
          <a:prstGeom prst="rect">
            <a:avLst/>
          </a:prstGeom>
        </p:spPr>
        <p:txBody>
          <a:bodyPr lIns="0" tIns="228600" rIns="0" bIns="0">
            <a:spAutoFit/>
          </a:bodyPr>
          <a:lstStyle>
            <a:lvl1pPr marL="0" indent="0">
              <a:buNone/>
              <a:defRPr sz="1685" b="1" i="0">
                <a:solidFill>
                  <a:schemeClr val="accent1"/>
                </a:solidFill>
                <a:latin typeface="Verdana Bold" charset="0"/>
                <a:ea typeface="Verdana Bold" charset="0"/>
                <a:cs typeface="Verdana Bold" charset="0"/>
              </a:defRPr>
            </a:lvl1pPr>
          </a:lstStyle>
          <a:p>
            <a:pPr lvl="0"/>
            <a:r>
              <a:rPr lang="en-US"/>
              <a:t>Subtitle goes here — align top of subtitle box with bottom of title box.</a:t>
            </a:r>
          </a:p>
        </p:txBody>
      </p:sp>
      <p:sp>
        <p:nvSpPr>
          <p:cNvPr id="9" name="Title 7"/>
          <p:cNvSpPr>
            <a:spLocks noGrp="1"/>
          </p:cNvSpPr>
          <p:nvPr>
            <p:ph type="title" hasCustomPrompt="1"/>
          </p:nvPr>
        </p:nvSpPr>
        <p:spPr>
          <a:xfrm>
            <a:off x="491584" y="585402"/>
            <a:ext cx="3941004" cy="1111073"/>
          </a:xfrm>
          <a:prstGeom prst="rect">
            <a:avLst/>
          </a:prstGeom>
        </p:spPr>
        <p:txBody>
          <a:bodyPr wrap="square" lIns="0" tIns="137160" rIns="0" bIns="0" anchor="t" anchorCtr="0">
            <a:spAutoFit/>
          </a:bodyPr>
          <a:lstStyle>
            <a:lvl1pPr>
              <a:defRPr sz="3160" b="0" i="0">
                <a:solidFill>
                  <a:schemeClr val="tx1"/>
                </a:solidFill>
                <a:latin typeface="Verdana" charset="0"/>
                <a:ea typeface="Verdana" charset="0"/>
                <a:cs typeface="Verdana" charset="0"/>
              </a:defRPr>
            </a:lvl1pPr>
          </a:lstStyle>
          <a:p>
            <a:r>
              <a:rPr lang="en-US"/>
              <a:t>Title of slide</a:t>
            </a:r>
            <a:br>
              <a:rPr lang="en-US"/>
            </a:br>
            <a:r>
              <a:rPr lang="en-US"/>
              <a:t>goes here.</a:t>
            </a:r>
          </a:p>
        </p:txBody>
      </p:sp>
    </p:spTree>
    <p:extLst>
      <p:ext uri="{BB962C8B-B14F-4D97-AF65-F5344CB8AC3E}">
        <p14:creationId xmlns:p14="http://schemas.microsoft.com/office/powerpoint/2010/main" val="28693083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6"/>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0" cy="1646102"/>
          </a:xfrm>
          <a:prstGeom prst="rect">
            <a:avLst/>
          </a:prstGeom>
        </p:spPr>
        <p:txBody>
          <a:bodyPr lIns="0" tIns="45720" rIns="0" bIns="45720" anchor="t" anchorCtr="0">
            <a:noAutofit/>
          </a:bodyPr>
          <a:lstStyle>
            <a:lvl1pPr algn="l">
              <a:defRPr sz="5400"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478657" y="6093208"/>
            <a:ext cx="6791864" cy="704406"/>
          </a:xfrm>
          <a:prstGeom prst="rect">
            <a:avLst/>
          </a:prstGeom>
        </p:spPr>
        <p:txBody>
          <a:bodyPr lIns="0" tIns="0" rIns="0" bIns="0" anchor="b">
            <a:noAutofit/>
          </a:bodyPr>
          <a:lstStyle>
            <a:lvl1pPr marL="0" indent="0" algn="l">
              <a:buNone/>
              <a:defRPr sz="2800" b="0">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5"/>
            <a:ext cx="1529750" cy="317739"/>
          </a:xfrm>
        </p:spPr>
        <p:txBody>
          <a:bodyPr lIns="0" tIns="0" rIns="0" bIns="0" anchor="b">
            <a:noAutofit/>
          </a:bodyPr>
          <a:lstStyle>
            <a:lvl1pPr marL="0" indent="0" algn="r">
              <a:buNone/>
              <a:defRPr sz="1400">
                <a:solidFill>
                  <a:schemeClr val="accent3"/>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5"/>
            <a:ext cx="1529750" cy="317739"/>
          </a:xfrm>
        </p:spPr>
        <p:txBody>
          <a:bodyPr lIns="0" tIns="0" rIns="0" bIns="0" anchor="b">
            <a:noAutofit/>
          </a:bodyPr>
          <a:lstStyle>
            <a:lvl1pPr marL="0" indent="0" algn="l">
              <a:buNone/>
              <a:defRPr sz="1400">
                <a:solidFill>
                  <a:schemeClr val="tx2"/>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85838"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43" y="6702265"/>
            <a:ext cx="1331976" cy="228600"/>
          </a:xfrm>
          <a:prstGeom prst="rect">
            <a:avLst/>
          </a:prstGeom>
        </p:spPr>
      </p:pic>
      <p:sp>
        <p:nvSpPr>
          <p:cNvPr id="4" name="Rectangle 3"/>
          <p:cNvSpPr/>
          <p:nvPr/>
        </p:nvSpPr>
        <p:spPr>
          <a:xfrm>
            <a:off x="375443" y="1229710"/>
            <a:ext cx="12090401"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5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438" y="6702265"/>
            <a:ext cx="1331976" cy="228600"/>
          </a:xfrm>
          <a:prstGeom prst="rect">
            <a:avLst/>
          </a:prstGeom>
        </p:spPr>
      </p:pic>
      <p:sp>
        <p:nvSpPr>
          <p:cNvPr id="9" name="Slide title"/>
          <p:cNvSpPr>
            <a:spLocks noGrp="1" noChangeArrowheads="1"/>
          </p:cNvSpPr>
          <p:nvPr>
            <p:ph type="title"/>
          </p:nvPr>
        </p:nvSpPr>
        <p:spPr bwMode="gray">
          <a:xfrm>
            <a:off x="2230438" y="567058"/>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4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7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8052005"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96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tags" Target="../tags/tag7.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ags" Target="../tags/tag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7.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emf"/><Relationship Id="rId10" Type="http://schemas.openxmlformats.org/officeDocument/2006/relationships/slideLayout" Target="../slideLayouts/slideLayout27.xml"/><Relationship Id="rId19" Type="http://schemas.openxmlformats.org/officeDocument/2006/relationships/tags" Target="../tags/tag5.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387249-365D-79B6-7C7F-2E00FE2BF1B7}"/>
              </a:ext>
            </a:extLst>
          </p:cNvPr>
          <p:cNvGraphicFramePr>
            <a:graphicFrameLocks noChangeAspect="1"/>
          </p:cNvGraphicFramePr>
          <p:nvPr userDrawn="1">
            <p:custDataLst>
              <p:tags r:id="rId20"/>
            </p:custDataLst>
            <p:extLst>
              <p:ext uri="{D42A27DB-BD31-4B8C-83A1-F6EECF244321}">
                <p14:modId xmlns:p14="http://schemas.microsoft.com/office/powerpoint/2010/main" val="4263813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01" imgH="298" progId="TCLayout.ActiveDocument.1">
                  <p:embed/>
                </p:oleObj>
              </mc:Choice>
              <mc:Fallback>
                <p:oleObj name="think-cell Slide" r:id="rId22" imgW="301" imgH="298" progId="TCLayout.ActiveDocument.1">
                  <p:embed/>
                  <p:pic>
                    <p:nvPicPr>
                      <p:cNvPr id="2" name="Object 1" hidden="1">
                        <a:extLst>
                          <a:ext uri="{FF2B5EF4-FFF2-40B4-BE49-F238E27FC236}">
                            <a16:creationId xmlns:a16="http://schemas.microsoft.com/office/drawing/2014/main" id="{2A387249-365D-79B6-7C7F-2E00FE2BF1B7}"/>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75443" y="6702265"/>
            <a:ext cx="1331976" cy="228600"/>
          </a:xfrm>
          <a:prstGeom prst="rect">
            <a:avLst/>
          </a:prstGeom>
        </p:spPr>
      </p:pic>
      <p:sp>
        <p:nvSpPr>
          <p:cNvPr id="22" name="Slide title"/>
          <p:cNvSpPr>
            <a:spLocks noGrp="1" noChangeArrowheads="1"/>
          </p:cNvSpPr>
          <p:nvPr>
            <p:ph type="title"/>
          </p:nvPr>
        </p:nvSpPr>
        <p:spPr bwMode="gray">
          <a:xfrm>
            <a:off x="375444" y="567058"/>
            <a:ext cx="120904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1"/>
            </p:custDataLst>
          </p:nvPr>
        </p:nvSpPr>
        <p:spPr>
          <a:xfrm>
            <a:off x="375444" y="1278372"/>
            <a:ext cx="12090400" cy="463440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12" name="Straight Connector 11"/>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9"/>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83" r:id="rId1"/>
    <p:sldLayoutId id="2147483691" r:id="rId2"/>
    <p:sldLayoutId id="2147483692" r:id="rId3"/>
    <p:sldLayoutId id="2147483689" r:id="rId4"/>
    <p:sldLayoutId id="2147483682" r:id="rId5"/>
    <p:sldLayoutId id="2147483690" r:id="rId6"/>
    <p:sldLayoutId id="2147483678" r:id="rId7"/>
    <p:sldLayoutId id="2147483679" r:id="rId8"/>
    <p:sldLayoutId id="2147483681" r:id="rId9"/>
    <p:sldLayoutId id="2147483680" r:id="rId10"/>
    <p:sldLayoutId id="2147483663" r:id="rId11"/>
    <p:sldLayoutId id="2147483664" r:id="rId12"/>
    <p:sldLayoutId id="2147483677" r:id="rId13"/>
    <p:sldLayoutId id="2147483685" r:id="rId14"/>
    <p:sldLayoutId id="2147483662" r:id="rId15"/>
    <p:sldLayoutId id="2147483686" r:id="rId16"/>
    <p:sldLayoutId id="2147483712" r:id="rId17"/>
  </p:sldLayoutIdLst>
  <p:txStyles>
    <p:titleStyle>
      <a:lvl1pPr algn="l" defTabSz="981334" rtl="0" eaLnBrk="1" latinLnBrk="0" hangingPunct="1">
        <a:spcBef>
          <a:spcPct val="0"/>
        </a:spcBef>
        <a:buNone/>
        <a:defRPr sz="3600"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387249-365D-79B6-7C7F-2E00FE2BF1B7}"/>
              </a:ext>
            </a:extLst>
          </p:cNvPr>
          <p:cNvGraphicFramePr>
            <a:graphicFrameLocks noChangeAspect="1"/>
          </p:cNvGraphicFramePr>
          <p:nvPr userDrawn="1">
            <p:custDataLst>
              <p:tags r:id="rId20"/>
            </p:custDataLst>
            <p:extLst>
              <p:ext uri="{D42A27DB-BD31-4B8C-83A1-F6EECF244321}">
                <p14:modId xmlns:p14="http://schemas.microsoft.com/office/powerpoint/2010/main" val="4263813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01" imgH="298" progId="TCLayout.ActiveDocument.1">
                  <p:embed/>
                </p:oleObj>
              </mc:Choice>
              <mc:Fallback>
                <p:oleObj name="think-cell Slide" r:id="rId22" imgW="301" imgH="298" progId="TCLayout.ActiveDocument.1">
                  <p:embed/>
                  <p:pic>
                    <p:nvPicPr>
                      <p:cNvPr id="2" name="Object 1" hidden="1">
                        <a:extLst>
                          <a:ext uri="{FF2B5EF4-FFF2-40B4-BE49-F238E27FC236}">
                            <a16:creationId xmlns:a16="http://schemas.microsoft.com/office/drawing/2014/main" id="{2A387249-365D-79B6-7C7F-2E00FE2BF1B7}"/>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2" name="Slide title"/>
          <p:cNvSpPr>
            <a:spLocks noGrp="1" noChangeArrowheads="1"/>
          </p:cNvSpPr>
          <p:nvPr>
            <p:ph type="title"/>
          </p:nvPr>
        </p:nvSpPr>
        <p:spPr bwMode="gray">
          <a:xfrm>
            <a:off x="375445" y="567059"/>
            <a:ext cx="120904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1"/>
            </p:custDataLst>
          </p:nvPr>
        </p:nvSpPr>
        <p:spPr>
          <a:xfrm>
            <a:off x="375445" y="1278372"/>
            <a:ext cx="12090400" cy="463440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973644" y="6702266"/>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12" name="Straight Connector 11"/>
          <p:cNvCxnSpPr/>
          <p:nvPr/>
        </p:nvCxnSpPr>
        <p:spPr>
          <a:xfrm>
            <a:off x="375445"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2838"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4">
            <a:extLst>
              <a:ext uri="{FF2B5EF4-FFF2-40B4-BE49-F238E27FC236}">
                <a16:creationId xmlns:a16="http://schemas.microsoft.com/office/drawing/2014/main" id="{835D827B-0C47-F265-ED2B-607F0FE3F01B}"/>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27772" y="6710161"/>
            <a:ext cx="718640" cy="3371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9"/>
    </p:custDataLst>
    <p:extLst>
      <p:ext uri="{BB962C8B-B14F-4D97-AF65-F5344CB8AC3E}">
        <p14:creationId xmlns:p14="http://schemas.microsoft.com/office/powerpoint/2010/main" val="38535778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1" r:id="rId17"/>
  </p:sldLayoutIdLst>
  <p:hf sldNum="0" hdr="0" ftr="0" dt="0"/>
  <p:txStyles>
    <p:titleStyle>
      <a:lvl1pPr algn="l" defTabSz="981243" rtl="0" eaLnBrk="1" latinLnBrk="0" hangingPunct="1">
        <a:spcBef>
          <a:spcPct val="0"/>
        </a:spcBef>
        <a:buNone/>
        <a:defRPr sz="3600" kern="1200">
          <a:solidFill>
            <a:schemeClr val="tx1"/>
          </a:solidFill>
          <a:latin typeface="+mj-lt"/>
          <a:ea typeface="+mj-ea"/>
          <a:cs typeface="+mj-cs"/>
        </a:defRPr>
      </a:lvl1pPr>
    </p:titleStyle>
    <p:bodyStyle>
      <a:lvl1pPr marL="271438" marR="0" indent="-271438" algn="l" defTabSz="98098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22" marR="0" indent="-119052" algn="l" defTabSz="98098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416" marR="0" indent="-287312" algn="l" defTabSz="98098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763" marR="0" indent="-210292" algn="l" defTabSz="981243"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7799" indent="-245311" algn="l" defTabSz="981243"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421" indent="-245311" algn="l" defTabSz="98124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043" indent="-245311" algn="l" defTabSz="98124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9665" indent="-245311" algn="l" defTabSz="98124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287" indent="-245311" algn="l" defTabSz="98124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243" rtl="0" eaLnBrk="1" latinLnBrk="0" hangingPunct="1">
        <a:defRPr sz="1800" kern="1200">
          <a:solidFill>
            <a:schemeClr val="tx1"/>
          </a:solidFill>
          <a:latin typeface="+mn-lt"/>
          <a:ea typeface="+mn-ea"/>
          <a:cs typeface="+mn-cs"/>
        </a:defRPr>
      </a:lvl1pPr>
      <a:lvl2pPr marL="490622" algn="l" defTabSz="981243" rtl="0" eaLnBrk="1" latinLnBrk="0" hangingPunct="1">
        <a:defRPr sz="1900" kern="1200">
          <a:solidFill>
            <a:schemeClr val="tx1"/>
          </a:solidFill>
          <a:latin typeface="+mn-lt"/>
          <a:ea typeface="+mn-ea"/>
          <a:cs typeface="+mn-cs"/>
        </a:defRPr>
      </a:lvl2pPr>
      <a:lvl3pPr marL="981243" algn="l" defTabSz="981243" rtl="0" eaLnBrk="1" latinLnBrk="0" hangingPunct="1">
        <a:defRPr sz="1900" kern="1200">
          <a:solidFill>
            <a:schemeClr val="tx1"/>
          </a:solidFill>
          <a:latin typeface="+mn-lt"/>
          <a:ea typeface="+mn-ea"/>
          <a:cs typeface="+mn-cs"/>
        </a:defRPr>
      </a:lvl3pPr>
      <a:lvl4pPr marL="1471866" algn="l" defTabSz="981243" rtl="0" eaLnBrk="1" latinLnBrk="0" hangingPunct="1">
        <a:defRPr sz="1900" kern="1200">
          <a:solidFill>
            <a:schemeClr val="tx1"/>
          </a:solidFill>
          <a:latin typeface="+mn-lt"/>
          <a:ea typeface="+mn-ea"/>
          <a:cs typeface="+mn-cs"/>
        </a:defRPr>
      </a:lvl4pPr>
      <a:lvl5pPr marL="1962488" algn="l" defTabSz="981243" rtl="0" eaLnBrk="1" latinLnBrk="0" hangingPunct="1">
        <a:defRPr sz="1900" kern="1200">
          <a:solidFill>
            <a:schemeClr val="tx1"/>
          </a:solidFill>
          <a:latin typeface="+mn-lt"/>
          <a:ea typeface="+mn-ea"/>
          <a:cs typeface="+mn-cs"/>
        </a:defRPr>
      </a:lvl5pPr>
      <a:lvl6pPr marL="2453109" algn="l" defTabSz="981243" rtl="0" eaLnBrk="1" latinLnBrk="0" hangingPunct="1">
        <a:defRPr sz="1900" kern="1200">
          <a:solidFill>
            <a:schemeClr val="tx1"/>
          </a:solidFill>
          <a:latin typeface="+mn-lt"/>
          <a:ea typeface="+mn-ea"/>
          <a:cs typeface="+mn-cs"/>
        </a:defRPr>
      </a:lvl6pPr>
      <a:lvl7pPr marL="2943731" algn="l" defTabSz="981243" rtl="0" eaLnBrk="1" latinLnBrk="0" hangingPunct="1">
        <a:defRPr sz="1900" kern="1200">
          <a:solidFill>
            <a:schemeClr val="tx1"/>
          </a:solidFill>
          <a:latin typeface="+mn-lt"/>
          <a:ea typeface="+mn-ea"/>
          <a:cs typeface="+mn-cs"/>
        </a:defRPr>
      </a:lvl7pPr>
      <a:lvl8pPr marL="3434354" algn="l" defTabSz="981243" rtl="0" eaLnBrk="1" latinLnBrk="0" hangingPunct="1">
        <a:defRPr sz="1900" kern="1200">
          <a:solidFill>
            <a:schemeClr val="tx1"/>
          </a:solidFill>
          <a:latin typeface="+mn-lt"/>
          <a:ea typeface="+mn-ea"/>
          <a:cs typeface="+mn-cs"/>
        </a:defRPr>
      </a:lvl8pPr>
      <a:lvl9pPr marL="3924975" algn="l" defTabSz="98124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4524627-B54A-8552-2980-5F7FC6AAED80}"/>
              </a:ext>
            </a:extLst>
          </p:cNvPr>
          <p:cNvGraphicFramePr>
            <a:graphicFrameLocks noChangeAspect="1"/>
          </p:cNvGraphicFramePr>
          <p:nvPr>
            <p:custDataLst>
              <p:tags r:id="rId1"/>
            </p:custDataLst>
          </p:nvPr>
        </p:nvGraphicFramePr>
        <p:xfrm>
          <a:off x="1676" y="1637"/>
          <a:ext cx="1588" cy="1588"/>
        </p:xfrm>
        <a:graphic>
          <a:graphicData uri="http://schemas.openxmlformats.org/presentationml/2006/ole">
            <mc:AlternateContent xmlns:mc="http://schemas.openxmlformats.org/markup-compatibility/2006">
              <mc:Choice xmlns:v="urn:schemas-microsoft-com:vml" Requires="v">
                <p:oleObj name="think-cell Slide" r:id="rId4" imgW="301" imgH="298" progId="TCLayout.ActiveDocument.1">
                  <p:embed/>
                </p:oleObj>
              </mc:Choice>
              <mc:Fallback>
                <p:oleObj name="think-cell Slide" r:id="rId4" imgW="301" imgH="298" progId="TCLayout.ActiveDocument.1">
                  <p:embed/>
                  <p:pic>
                    <p:nvPicPr>
                      <p:cNvPr id="4" name="Object 3" hidden="1">
                        <a:extLst>
                          <a:ext uri="{FF2B5EF4-FFF2-40B4-BE49-F238E27FC236}">
                            <a16:creationId xmlns:a16="http://schemas.microsoft.com/office/drawing/2014/main" id="{34524627-B54A-8552-2980-5F7FC6AAED80}"/>
                          </a:ext>
                        </a:extLst>
                      </p:cNvPr>
                      <p:cNvPicPr/>
                      <p:nvPr/>
                    </p:nvPicPr>
                    <p:blipFill>
                      <a:blip r:embed="rId5"/>
                      <a:stretch>
                        <a:fillRect/>
                      </a:stretch>
                    </p:blipFill>
                    <p:spPr>
                      <a:xfrm>
                        <a:off x="1676" y="1637"/>
                        <a:ext cx="1588" cy="1588"/>
                      </a:xfrm>
                      <a:prstGeom prst="rect">
                        <a:avLst/>
                      </a:prstGeom>
                    </p:spPr>
                  </p:pic>
                </p:oleObj>
              </mc:Fallback>
            </mc:AlternateContent>
          </a:graphicData>
        </a:graphic>
      </p:graphicFrame>
      <p:sp>
        <p:nvSpPr>
          <p:cNvPr id="13" name="Title 12"/>
          <p:cNvSpPr>
            <a:spLocks noGrp="1"/>
          </p:cNvSpPr>
          <p:nvPr>
            <p:ph type="ctrTitle"/>
          </p:nvPr>
        </p:nvSpPr>
        <p:spPr>
          <a:xfrm>
            <a:off x="933638" y="2801612"/>
            <a:ext cx="5085330" cy="621106"/>
          </a:xfrm>
        </p:spPr>
        <p:txBody>
          <a:bodyPr vert="horz"/>
          <a:lstStyle/>
          <a:p>
            <a:r>
              <a:rPr lang="en-US" sz="4000" b="1" dirty="0"/>
              <a:t>Advanced Placement African American Studies</a:t>
            </a:r>
          </a:p>
        </p:txBody>
      </p:sp>
      <p:sp>
        <p:nvSpPr>
          <p:cNvPr id="16" name="BainBulletsConfiguration" hidden="1"/>
          <p:cNvSpPr txBox="1"/>
          <p:nvPr/>
        </p:nvSpPr>
        <p:spPr>
          <a:xfrm>
            <a:off x="12789" y="12749"/>
            <a:ext cx="8889877" cy="89721"/>
          </a:xfrm>
          <a:prstGeom prst="rect">
            <a:avLst/>
          </a:prstGeom>
          <a:noFill/>
        </p:spPr>
        <p:txBody>
          <a:bodyPr vert="horz" wrap="square" lIns="36000" tIns="36000" rIns="36000" bIns="36000" rtlCol="0">
            <a:spAutoFit/>
          </a:bodyPr>
          <a:lstStyle/>
          <a:p>
            <a:pPr marL="0" marR="0" lvl="0" indent="0" algn="l" defTabSz="914316" rtl="0" eaLnBrk="1" fontAlgn="auto" latinLnBrk="0" hangingPunct="1">
              <a:lnSpc>
                <a:spcPct val="100000"/>
              </a:lnSpc>
              <a:spcBef>
                <a:spcPts val="0"/>
              </a:spcBef>
              <a:spcAft>
                <a:spcPts val="0"/>
              </a:spcAft>
              <a:buClrTx/>
              <a:buSzTx/>
              <a:buFontTx/>
              <a:buNone/>
              <a:tabLst/>
              <a:defRPr/>
            </a:pPr>
            <a:endParaRPr kumimoji="0" lang="en-US" sz="105" b="0" i="0" u="none" strike="noStrike" kern="1200" cap="none" spc="0" normalizeH="0" baseline="0" noProof="0" err="1">
              <a:ln>
                <a:noFill/>
              </a:ln>
              <a:solidFill>
                <a:srgbClr val="FFFFFF"/>
              </a:solidFill>
              <a:effectLst/>
              <a:uLnTx/>
              <a:uFillTx/>
              <a:latin typeface="Roboto"/>
              <a:ea typeface="+mn-ea"/>
              <a:cs typeface="+mn-cs"/>
            </a:endParaRPr>
          </a:p>
        </p:txBody>
      </p:sp>
      <p:pic>
        <p:nvPicPr>
          <p:cNvPr id="10" name="Picture 9">
            <a:extLst>
              <a:ext uri="{FF2B5EF4-FFF2-40B4-BE49-F238E27FC236}">
                <a16:creationId xmlns:a16="http://schemas.microsoft.com/office/drawing/2014/main" id="{1EA961ED-50B9-995E-D654-77F1D4C5C1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638" y="1002708"/>
            <a:ext cx="1998796" cy="470121"/>
          </a:xfrm>
          <a:prstGeom prst="rect">
            <a:avLst/>
          </a:prstGeom>
        </p:spPr>
      </p:pic>
      <p:pic>
        <p:nvPicPr>
          <p:cNvPr id="25" name="Picture Placeholder 24">
            <a:extLst>
              <a:ext uri="{FF2B5EF4-FFF2-40B4-BE49-F238E27FC236}">
                <a16:creationId xmlns:a16="http://schemas.microsoft.com/office/drawing/2014/main" id="{D4EDDB4C-24D8-390F-DBF9-26EDF1845581}"/>
              </a:ext>
            </a:extLst>
          </p:cNvPr>
          <p:cNvPicPr>
            <a:picLocks noGrp="1" noChangeAspect="1"/>
          </p:cNvPicPr>
          <p:nvPr>
            <p:ph type="pic" sz="quarter" idx="12"/>
          </p:nvPr>
        </p:nvPicPr>
        <p:blipFill>
          <a:blip r:embed="rId7"/>
          <a:srcRect l="16714" r="16714"/>
          <a:stretch>
            <a:fillRect/>
          </a:stretch>
        </p:blipFill>
        <p:spPr/>
      </p:pic>
    </p:spTree>
    <p:extLst>
      <p:ext uri="{BB962C8B-B14F-4D97-AF65-F5344CB8AC3E}">
        <p14:creationId xmlns:p14="http://schemas.microsoft.com/office/powerpoint/2010/main" val="1891471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a:xfrm>
            <a:off x="375444" y="567058"/>
            <a:ext cx="12070080" cy="435173"/>
          </a:xfrm>
        </p:spPr>
        <p:txBody>
          <a:bodyPr/>
          <a:lstStyle/>
          <a:p>
            <a:r>
              <a:rPr lang="en-US"/>
              <a:t>Assessing Student Progress and Understanding</a:t>
            </a:r>
          </a:p>
        </p:txBody>
      </p:sp>
      <p:sp>
        <p:nvSpPr>
          <p:cNvPr id="7" name="Text Placeholder 6">
            <a:extLst>
              <a:ext uri="{FF2B5EF4-FFF2-40B4-BE49-F238E27FC236}">
                <a16:creationId xmlns:a16="http://schemas.microsoft.com/office/drawing/2014/main" id="{55E3844C-C064-F748-A8CC-0CB24CC88C0C}"/>
              </a:ext>
            </a:extLst>
          </p:cNvPr>
          <p:cNvSpPr>
            <a:spLocks noGrp="1"/>
          </p:cNvSpPr>
          <p:nvPr>
            <p:ph type="body" sz="quarter" idx="10"/>
          </p:nvPr>
        </p:nvSpPr>
        <p:spPr/>
        <p:txBody>
          <a:bodyPr/>
          <a:lstStyle/>
          <a:p>
            <a:r>
              <a:rPr lang="en-US" dirty="0"/>
              <a:t>Assessments should be aligned to the content and skills of the </a:t>
            </a:r>
            <a:r>
              <a:rPr lang="en-US" i="1" dirty="0"/>
              <a:t>AP African American Studies Course Framework </a:t>
            </a:r>
            <a:r>
              <a:rPr lang="en-US" dirty="0"/>
              <a:t>and evaluate student understanding of concepts they have had opportunity to explore thoroughly.</a:t>
            </a:r>
          </a:p>
          <a:p>
            <a:r>
              <a:rPr lang="en-US" dirty="0"/>
              <a:t>Formative assessments allow teachers to check student understanding of course content and skills after each topic and unit to identify areas where students may need additional targeted instruction.</a:t>
            </a:r>
          </a:p>
          <a:p>
            <a:r>
              <a:rPr lang="en-US" dirty="0"/>
              <a:t>Meaningful feedback enables students to better understand their areas of strength and areas where they may need additional support.</a:t>
            </a:r>
          </a:p>
          <a:p>
            <a:pPr marL="0" indent="0">
              <a:buNone/>
            </a:pPr>
            <a:endParaRPr lang="en-US" dirty="0"/>
          </a:p>
        </p:txBody>
      </p:sp>
      <p:sp>
        <p:nvSpPr>
          <p:cNvPr id="6" name="Subtitle 5">
            <a:extLst>
              <a:ext uri="{FF2B5EF4-FFF2-40B4-BE49-F238E27FC236}">
                <a16:creationId xmlns:a16="http://schemas.microsoft.com/office/drawing/2014/main" id="{42E6398E-69D1-9547-B6DC-29B59BD1E022}"/>
              </a:ext>
            </a:extLst>
          </p:cNvPr>
          <p:cNvSpPr>
            <a:spLocks noGrp="1"/>
          </p:cNvSpPr>
          <p:nvPr>
            <p:ph type="subTitle" idx="1"/>
          </p:nvPr>
        </p:nvSpPr>
        <p:spPr/>
        <p:txBody>
          <a:bodyPr/>
          <a:lstStyle/>
          <a:p>
            <a:r>
              <a:rPr lang="en-US"/>
              <a:t>African American Studies</a:t>
            </a:r>
          </a:p>
        </p:txBody>
      </p:sp>
    </p:spTree>
    <p:extLst>
      <p:ext uri="{BB962C8B-B14F-4D97-AF65-F5344CB8AC3E}">
        <p14:creationId xmlns:p14="http://schemas.microsoft.com/office/powerpoint/2010/main" val="127823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AABF272-182B-BEB7-A697-C211D438A17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1" imgH="298" progId="TCLayout.ActiveDocument.1">
                  <p:embed/>
                </p:oleObj>
              </mc:Choice>
              <mc:Fallback>
                <p:oleObj name="think-cell Slide" r:id="rId3" imgW="301" imgH="298" progId="TCLayout.ActiveDocument.1">
                  <p:embed/>
                  <p:pic>
                    <p:nvPicPr>
                      <p:cNvPr id="9" name="Object 8" hidden="1">
                        <a:extLst>
                          <a:ext uri="{FF2B5EF4-FFF2-40B4-BE49-F238E27FC236}">
                            <a16:creationId xmlns:a16="http://schemas.microsoft.com/office/drawing/2014/main" id="{EAABF272-182B-BEB7-A697-C211D438A1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dirty="0">
                <a:solidFill>
                  <a:schemeClr val="tx2"/>
                </a:solidFill>
                <a:latin typeface="+mj-lt"/>
              </a:rPr>
              <a:t>2</a:t>
            </a:r>
          </a:p>
        </p:txBody>
      </p:sp>
      <p:sp>
        <p:nvSpPr>
          <p:cNvPr id="2" name="TextBox 1"/>
          <p:cNvSpPr txBox="1"/>
          <p:nvPr/>
        </p:nvSpPr>
        <p:spPr>
          <a:xfrm>
            <a:off x="4715669" y="2454475"/>
            <a:ext cx="7118350" cy="1180699"/>
          </a:xfrm>
          <a:prstGeom prst="rect">
            <a:avLst/>
          </a:prstGeom>
          <a:noFill/>
        </p:spPr>
        <p:txBody>
          <a:bodyPr wrap="square" lIns="36000" tIns="36000" rIns="36000" bIns="36000" rtlCol="0" anchor="ctr">
            <a:spAutoFit/>
          </a:bodyPr>
          <a:lstStyle/>
          <a:p>
            <a:r>
              <a:rPr lang="en-US" sz="7200">
                <a:solidFill>
                  <a:schemeClr val="tx2"/>
                </a:solidFill>
                <a:latin typeface="+mj-lt"/>
              </a:rPr>
              <a:t>Cover Page</a:t>
            </a:r>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6" name="Title 5"/>
          <p:cNvSpPr>
            <a:spLocks noGrp="1"/>
          </p:cNvSpPr>
          <p:nvPr>
            <p:ph type="ctrTitle"/>
          </p:nvPr>
        </p:nvSpPr>
        <p:spPr/>
        <p:txBody>
          <a:bodyPr vert="horz"/>
          <a:lstStyle/>
          <a:p>
            <a:r>
              <a:rPr lang="en-US" sz="4800"/>
              <a:t>Course Framework Overview</a:t>
            </a:r>
          </a:p>
        </p:txBody>
      </p:sp>
      <p:pic>
        <p:nvPicPr>
          <p:cNvPr id="7" name="Picture 6">
            <a:extLst>
              <a:ext uri="{FF2B5EF4-FFF2-40B4-BE49-F238E27FC236}">
                <a16:creationId xmlns:a16="http://schemas.microsoft.com/office/drawing/2014/main" id="{590263C5-EEA7-58E8-886C-F96BC2C7A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607736" cy="609600"/>
          </a:xfrm>
          <a:prstGeom prst="rect">
            <a:avLst/>
          </a:prstGeom>
        </p:spPr>
      </p:pic>
    </p:spTree>
    <p:extLst>
      <p:ext uri="{BB962C8B-B14F-4D97-AF65-F5344CB8AC3E}">
        <p14:creationId xmlns:p14="http://schemas.microsoft.com/office/powerpoint/2010/main" val="250745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24DB66F-395A-8D8F-D7B6-C9748791070B}"/>
              </a:ext>
            </a:extLst>
          </p:cNvPr>
          <p:cNvSpPr>
            <a:spLocks noGrp="1"/>
          </p:cNvSpPr>
          <p:nvPr>
            <p:ph type="ctrTitle"/>
          </p:nvPr>
        </p:nvSpPr>
        <p:spPr>
          <a:xfrm>
            <a:off x="922411" y="1997630"/>
            <a:ext cx="5085400" cy="621106"/>
          </a:xfrm>
        </p:spPr>
        <p:txBody>
          <a:bodyPr/>
          <a:lstStyle/>
          <a:p>
            <a:r>
              <a:rPr lang="en-US" sz="3200" b="1">
                <a:effectLst/>
                <a:latin typeface="AktivGrotesk"/>
              </a:rPr>
              <a:t>Course Framework</a:t>
            </a:r>
            <a:br>
              <a:rPr lang="en-US" sz="3200"/>
            </a:br>
            <a:endParaRPr lang="en-US" sz="3200"/>
          </a:p>
        </p:txBody>
      </p:sp>
      <p:pic>
        <p:nvPicPr>
          <p:cNvPr id="2" name="Picture 1">
            <a:extLst>
              <a:ext uri="{FF2B5EF4-FFF2-40B4-BE49-F238E27FC236}">
                <a16:creationId xmlns:a16="http://schemas.microsoft.com/office/drawing/2014/main" id="{1572A7C6-2A89-E81E-5C19-2EB3ADA5D058}"/>
              </a:ext>
            </a:extLst>
          </p:cNvPr>
          <p:cNvPicPr>
            <a:picLocks noChangeAspect="1"/>
          </p:cNvPicPr>
          <p:nvPr/>
        </p:nvPicPr>
        <p:blipFill>
          <a:blip r:embed="rId2"/>
          <a:stretch>
            <a:fillRect/>
          </a:stretch>
        </p:blipFill>
        <p:spPr>
          <a:xfrm>
            <a:off x="6595306" y="808892"/>
            <a:ext cx="4043386" cy="5387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64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EF53-F904-CE23-55EF-F0379E35350D}"/>
              </a:ext>
            </a:extLst>
          </p:cNvPr>
          <p:cNvSpPr>
            <a:spLocks noGrp="1"/>
          </p:cNvSpPr>
          <p:nvPr>
            <p:ph type="title"/>
          </p:nvPr>
        </p:nvSpPr>
        <p:spPr/>
        <p:txBody>
          <a:bodyPr/>
          <a:lstStyle/>
          <a:p>
            <a:r>
              <a:rPr lang="en-US" sz="2000" b="1">
                <a:effectLst/>
              </a:rPr>
              <a:t>About the AP African American Studies Course </a:t>
            </a:r>
            <a:br>
              <a:rPr lang="en-US"/>
            </a:br>
            <a:endParaRPr lang="en-US"/>
          </a:p>
        </p:txBody>
      </p:sp>
      <p:sp>
        <p:nvSpPr>
          <p:cNvPr id="4" name="Subtitle 3">
            <a:extLst>
              <a:ext uri="{FF2B5EF4-FFF2-40B4-BE49-F238E27FC236}">
                <a16:creationId xmlns:a16="http://schemas.microsoft.com/office/drawing/2014/main" id="{604B7545-5132-A24B-D26B-A814B453B0B4}"/>
              </a:ext>
            </a:extLst>
          </p:cNvPr>
          <p:cNvSpPr>
            <a:spLocks noGrp="1"/>
          </p:cNvSpPr>
          <p:nvPr>
            <p:ph type="subTitle" idx="1"/>
          </p:nvPr>
        </p:nvSpPr>
        <p:spPr>
          <a:xfrm>
            <a:off x="375444" y="1136157"/>
            <a:ext cx="11422546" cy="3494952"/>
          </a:xfrm>
        </p:spPr>
        <p:txBody>
          <a:bodyPr/>
          <a:lstStyle/>
          <a:p>
            <a:r>
              <a:rPr lang="en-US" b="0">
                <a:solidFill>
                  <a:schemeClr val="tx1"/>
                </a:solidFill>
                <a:effectLst/>
                <a:ea typeface="+mn-lt"/>
                <a:cs typeface="+mn-lt"/>
              </a:rPr>
              <a:t>AP African American Studies is an interdisciplinary course that examines the diversity </a:t>
            </a:r>
            <a:r>
              <a:rPr lang="en-US" b="0">
                <a:solidFill>
                  <a:schemeClr val="tx1"/>
                </a:solidFill>
                <a:ea typeface="+mn-lt"/>
                <a:cs typeface="+mn-lt"/>
              </a:rPr>
              <a:t>of African</a:t>
            </a:r>
            <a:r>
              <a:rPr lang="en-US" b="0">
                <a:solidFill>
                  <a:schemeClr val="tx1"/>
                </a:solidFill>
                <a:effectLst/>
                <a:ea typeface="+mn-lt"/>
                <a:cs typeface="+mn-lt"/>
              </a:rPr>
              <a:t> American experiences through direct encounters with authentic and varied sources.</a:t>
            </a:r>
            <a:r>
              <a:rPr lang="en-US" b="0">
                <a:solidFill>
                  <a:schemeClr val="tx1"/>
                </a:solidFill>
                <a:ea typeface="+mn-lt"/>
                <a:cs typeface="+mn-lt"/>
              </a:rPr>
              <a:t> Students</a:t>
            </a:r>
            <a:r>
              <a:rPr lang="en-US" b="0">
                <a:solidFill>
                  <a:schemeClr val="tx1"/>
                </a:solidFill>
                <a:effectLst/>
                <a:ea typeface="+mn-lt"/>
                <a:cs typeface="+mn-lt"/>
              </a:rPr>
              <a:t> explore key topics that extend from early African kingdoms to the </a:t>
            </a:r>
            <a:r>
              <a:rPr lang="en-US" b="0">
                <a:solidFill>
                  <a:schemeClr val="tx1"/>
                </a:solidFill>
                <a:ea typeface="+mn-lt"/>
                <a:cs typeface="+mn-lt"/>
              </a:rPr>
              <a:t>ongoing challenges</a:t>
            </a:r>
            <a:r>
              <a:rPr lang="en-US" b="0">
                <a:solidFill>
                  <a:schemeClr val="tx1"/>
                </a:solidFill>
                <a:effectLst/>
                <a:ea typeface="+mn-lt"/>
                <a:cs typeface="+mn-lt"/>
              </a:rPr>
              <a:t> and achievements of the contemporary moment. </a:t>
            </a:r>
            <a:r>
              <a:rPr lang="en-US" b="0">
                <a:solidFill>
                  <a:schemeClr val="tx1"/>
                </a:solidFill>
                <a:ea typeface="+mn-lt"/>
                <a:cs typeface="+mn-lt"/>
              </a:rPr>
              <a:t>Given the interdisciplinary character of African American studies, students in the course will develop skills across multiple fields, with an emphasis on developing historical, literary, visual, and data analysis skills. </a:t>
            </a:r>
            <a:r>
              <a:rPr lang="en-US" b="0">
                <a:solidFill>
                  <a:schemeClr val="tx1"/>
                </a:solidFill>
                <a:effectLst/>
                <a:ea typeface="+mn-lt"/>
                <a:cs typeface="+mn-lt"/>
              </a:rPr>
              <a:t>This course foregrounds a study of the diversity of Black communities in the </a:t>
            </a:r>
            <a:r>
              <a:rPr lang="en-US" b="0">
                <a:solidFill>
                  <a:schemeClr val="tx1"/>
                </a:solidFill>
                <a:ea typeface="+mn-lt"/>
                <a:cs typeface="+mn-lt"/>
              </a:rPr>
              <a:t>United States</a:t>
            </a:r>
            <a:r>
              <a:rPr lang="en-US" b="0">
                <a:solidFill>
                  <a:schemeClr val="tx1"/>
                </a:solidFill>
                <a:effectLst/>
                <a:ea typeface="+mn-lt"/>
                <a:cs typeface="+mn-lt"/>
              </a:rPr>
              <a:t> within the broader context of Africa and the African diaspora.</a:t>
            </a:r>
            <a:endParaRPr lang="en-US">
              <a:solidFill>
                <a:schemeClr val="tx1"/>
              </a:solidFill>
              <a:ea typeface="+mn-lt"/>
              <a:cs typeface="+mn-lt"/>
            </a:endParaRPr>
          </a:p>
          <a:p>
            <a:endParaRPr lang="en-US" sz="2000" b="0">
              <a:solidFill>
                <a:schemeClr val="tx1"/>
              </a:solidFill>
              <a:ea typeface="Roboto"/>
              <a:cs typeface="Roboto"/>
            </a:endParaRPr>
          </a:p>
          <a:p>
            <a:endParaRPr lang="en-US"/>
          </a:p>
        </p:txBody>
      </p:sp>
    </p:spTree>
    <p:extLst>
      <p:ext uri="{BB962C8B-B14F-4D97-AF65-F5344CB8AC3E}">
        <p14:creationId xmlns:p14="http://schemas.microsoft.com/office/powerpoint/2010/main" val="248148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312B0D-59C6-7284-6D8A-C490F9D269D2}"/>
              </a:ext>
            </a:extLst>
          </p:cNvPr>
          <p:cNvSpPr>
            <a:spLocks noGrp="1"/>
          </p:cNvSpPr>
          <p:nvPr>
            <p:ph type="body" sz="quarter" idx="10"/>
          </p:nvPr>
        </p:nvSpPr>
        <p:spPr>
          <a:xfrm>
            <a:off x="385604" y="829605"/>
            <a:ext cx="12070080" cy="5370473"/>
          </a:xfrm>
        </p:spPr>
        <p:txBody>
          <a:bodyPr>
            <a:normAutofit/>
          </a:bodyPr>
          <a:lstStyle/>
          <a:p>
            <a:pPr marL="0" indent="0">
              <a:buNone/>
            </a:pPr>
            <a:r>
              <a:rPr lang="en-US" sz="2000" b="1">
                <a:effectLst/>
                <a:latin typeface="Roboto Slab"/>
                <a:ea typeface="Roboto Slab"/>
                <a:cs typeface="Roboto Slab"/>
              </a:rPr>
              <a:t>Course Goals</a:t>
            </a:r>
            <a:r>
              <a:rPr lang="en-US" sz="2000" b="1">
                <a:latin typeface="Roboto Slab"/>
                <a:ea typeface="Roboto Slab"/>
                <a:cs typeface="Roboto Slab"/>
              </a:rPr>
              <a:t> </a:t>
            </a:r>
            <a:endParaRPr lang="en-US" sz="2000" b="1">
              <a:effectLst/>
              <a:latin typeface="Roboto Slab"/>
              <a:ea typeface="Roboto Slab"/>
              <a:cs typeface="Roboto Slab"/>
            </a:endParaRPr>
          </a:p>
          <a:p>
            <a:pPr marL="0" indent="0">
              <a:spcBef>
                <a:spcPts val="0"/>
              </a:spcBef>
              <a:buNone/>
            </a:pPr>
            <a:endParaRPr lang="en-US" sz="1600">
              <a:ea typeface="Roboto"/>
              <a:cs typeface="Roboto"/>
            </a:endParaRPr>
          </a:p>
          <a:p>
            <a:pPr marL="271145" indent="-271145">
              <a:buNone/>
            </a:pPr>
            <a:r>
              <a:rPr lang="en-US" sz="1600">
                <a:ea typeface="+mn-lt"/>
                <a:cs typeface="+mn-lt"/>
              </a:rPr>
              <a:t>Throughout </a:t>
            </a:r>
            <a:r>
              <a:rPr lang="en-US" sz="1600">
                <a:effectLst/>
                <a:ea typeface="+mn-lt"/>
                <a:cs typeface="+mn-lt"/>
              </a:rPr>
              <a:t>this course, students will </a:t>
            </a:r>
            <a:r>
              <a:rPr lang="en-US" sz="1600">
                <a:ea typeface="+mn-lt"/>
                <a:cs typeface="+mn-lt"/>
              </a:rPr>
              <a:t>learn </a:t>
            </a:r>
            <a:r>
              <a:rPr lang="en-US" sz="1600">
                <a:effectLst/>
                <a:ea typeface="+mn-lt"/>
                <a:cs typeface="+mn-lt"/>
              </a:rPr>
              <a:t>to:</a:t>
            </a:r>
            <a:endParaRPr lang="en-US" sz="1600">
              <a:ea typeface="+mn-lt"/>
              <a:cs typeface="+mn-lt"/>
            </a:endParaRPr>
          </a:p>
          <a:p>
            <a:pPr marL="271145" indent="-271145">
              <a:buNone/>
            </a:pPr>
            <a:endParaRPr lang="en-US" sz="1600">
              <a:ea typeface="+mn-lt"/>
              <a:cs typeface="+mn-lt"/>
            </a:endParaRPr>
          </a:p>
          <a:p>
            <a:pPr marL="271145" indent="-271145"/>
            <a:r>
              <a:rPr lang="en-US" sz="1600">
                <a:effectLst/>
                <a:ea typeface="+mn-lt"/>
                <a:cs typeface="+mn-lt"/>
              </a:rPr>
              <a:t>Apply lenses from multiple disciplines to evaluate key concepts, historical developments,</a:t>
            </a:r>
            <a:r>
              <a:rPr lang="en-US" sz="1600">
                <a:ea typeface="+mn-lt"/>
                <a:cs typeface="+mn-lt"/>
              </a:rPr>
              <a:t> </a:t>
            </a:r>
            <a:r>
              <a:rPr lang="en-US" sz="1600">
                <a:effectLst/>
                <a:ea typeface="+mn-lt"/>
                <a:cs typeface="+mn-lt"/>
              </a:rPr>
              <a:t>and processes that have shaped Black experiences</a:t>
            </a:r>
            <a:r>
              <a:rPr lang="en-US" sz="1600">
                <a:ea typeface="+mn-lt"/>
                <a:cs typeface="+mn-lt"/>
              </a:rPr>
              <a:t> </a:t>
            </a:r>
            <a:r>
              <a:rPr lang="en-US" sz="1600">
                <a:effectLst/>
                <a:ea typeface="+mn-lt"/>
                <a:cs typeface="+mn-lt"/>
              </a:rPr>
              <a:t>and debates within the field of </a:t>
            </a:r>
            <a:r>
              <a:rPr lang="en-US" sz="1600">
                <a:ea typeface="+mn-lt"/>
                <a:cs typeface="+mn-lt"/>
              </a:rPr>
              <a:t>African American</a:t>
            </a:r>
            <a:r>
              <a:rPr lang="en-US" sz="1600">
                <a:effectLst/>
                <a:ea typeface="+mn-lt"/>
                <a:cs typeface="+mn-lt"/>
              </a:rPr>
              <a:t> studies.</a:t>
            </a:r>
            <a:endParaRPr lang="en-US" sz="1600">
              <a:ea typeface="+mn-lt"/>
              <a:cs typeface="+mn-lt"/>
            </a:endParaRPr>
          </a:p>
          <a:p>
            <a:pPr marL="271145" indent="-271145"/>
            <a:r>
              <a:rPr lang="en-US" sz="1600">
                <a:ea typeface="+mn-lt"/>
                <a:cs typeface="+mn-lt"/>
              </a:rPr>
              <a:t> </a:t>
            </a:r>
            <a:r>
              <a:rPr lang="en-US" sz="1600">
                <a:effectLst/>
                <a:ea typeface="+mn-lt"/>
                <a:cs typeface="+mn-lt"/>
              </a:rPr>
              <a:t>Identify connections between Black communities in the United States and the </a:t>
            </a:r>
            <a:r>
              <a:rPr lang="en-US" sz="1600">
                <a:ea typeface="+mn-lt"/>
                <a:cs typeface="+mn-lt"/>
              </a:rPr>
              <a:t>broader African</a:t>
            </a:r>
            <a:r>
              <a:rPr lang="en-US" sz="1600">
                <a:effectLst/>
                <a:ea typeface="+mn-lt"/>
                <a:cs typeface="+mn-lt"/>
              </a:rPr>
              <a:t> diaspora in the past and present.</a:t>
            </a:r>
            <a:endParaRPr lang="en-US" sz="1600">
              <a:ea typeface="+mn-lt"/>
              <a:cs typeface="+mn-lt"/>
            </a:endParaRPr>
          </a:p>
          <a:p>
            <a:pPr marL="271145" indent="-271145"/>
            <a:r>
              <a:rPr lang="en-US" sz="1600">
                <a:ea typeface="+mn-lt"/>
                <a:cs typeface="+mn-lt"/>
              </a:rPr>
              <a:t>Compare and analyze a range of </a:t>
            </a:r>
            <a:r>
              <a:rPr lang="en-US" sz="1600">
                <a:effectLst/>
                <a:ea typeface="+mn-lt"/>
                <a:cs typeface="+mn-lt"/>
              </a:rPr>
              <a:t>perspectives </a:t>
            </a:r>
            <a:r>
              <a:rPr lang="en-US" sz="1600">
                <a:ea typeface="+mn-lt"/>
                <a:cs typeface="+mn-lt"/>
              </a:rPr>
              <a:t>about the movements, approaches, organizations, and key figures involved </a:t>
            </a:r>
            <a:r>
              <a:rPr lang="en-US" sz="1600">
                <a:effectLst/>
                <a:ea typeface="+mn-lt"/>
                <a:cs typeface="+mn-lt"/>
              </a:rPr>
              <a:t>in </a:t>
            </a:r>
            <a:r>
              <a:rPr lang="en-US" sz="1600">
                <a:ea typeface="+mn-lt"/>
                <a:cs typeface="+mn-lt"/>
              </a:rPr>
              <a:t>freedom movements</a:t>
            </a:r>
            <a:r>
              <a:rPr lang="en-US" sz="1600">
                <a:effectLst/>
                <a:ea typeface="+mn-lt"/>
                <a:cs typeface="+mn-lt"/>
              </a:rPr>
              <a:t>, </a:t>
            </a:r>
            <a:r>
              <a:rPr lang="en-US" sz="1600">
                <a:ea typeface="+mn-lt"/>
                <a:cs typeface="+mn-lt"/>
              </a:rPr>
              <a:t>as expressed in textbased, </a:t>
            </a:r>
            <a:r>
              <a:rPr lang="en-US" sz="1600">
                <a:effectLst/>
                <a:ea typeface="+mn-lt"/>
                <a:cs typeface="+mn-lt"/>
              </a:rPr>
              <a:t>data, and visual sources.</a:t>
            </a:r>
            <a:endParaRPr lang="en-US" sz="1600">
              <a:ea typeface="+mn-lt"/>
              <a:cs typeface="+mn-lt"/>
            </a:endParaRPr>
          </a:p>
          <a:p>
            <a:pPr marL="271145" indent="-271145"/>
            <a:r>
              <a:rPr lang="en-US" sz="1600">
                <a:effectLst/>
                <a:ea typeface="+mn-lt"/>
                <a:cs typeface="+mn-lt"/>
              </a:rPr>
              <a:t>Demonstrate understanding of the diversity and complexity of African societies and </a:t>
            </a:r>
            <a:r>
              <a:rPr lang="en-US" sz="1600">
                <a:ea typeface="+mn-lt"/>
                <a:cs typeface="+mn-lt"/>
              </a:rPr>
              <a:t>their global</a:t>
            </a:r>
            <a:r>
              <a:rPr lang="en-US" sz="1600">
                <a:effectLst/>
                <a:ea typeface="+mn-lt"/>
                <a:cs typeface="+mn-lt"/>
              </a:rPr>
              <a:t> connections before the emergence of transatlantic slavery.</a:t>
            </a:r>
            <a:endParaRPr lang="en-US" sz="1600">
              <a:ea typeface="+mn-lt"/>
              <a:cs typeface="+mn-lt"/>
            </a:endParaRPr>
          </a:p>
          <a:p>
            <a:pPr marL="271145" indent="-271145"/>
            <a:r>
              <a:rPr lang="en-US" sz="1600">
                <a:effectLst/>
                <a:ea typeface="+mn-lt"/>
                <a:cs typeface="+mn-lt"/>
              </a:rPr>
              <a:t>Evaluate the political, historical, aesthetic, and transnational contexts of major </a:t>
            </a:r>
            <a:r>
              <a:rPr lang="en-US" sz="1600">
                <a:ea typeface="+mn-lt"/>
                <a:cs typeface="+mn-lt"/>
              </a:rPr>
              <a:t>social movements</a:t>
            </a:r>
            <a:r>
              <a:rPr lang="en-US" sz="1600">
                <a:effectLst/>
                <a:ea typeface="+mn-lt"/>
                <a:cs typeface="+mn-lt"/>
              </a:rPr>
              <a:t>.</a:t>
            </a:r>
            <a:endParaRPr lang="en-US" sz="1600">
              <a:ea typeface="+mn-lt"/>
              <a:cs typeface="+mn-lt"/>
            </a:endParaRPr>
          </a:p>
          <a:p>
            <a:pPr marL="271145" indent="-271145"/>
            <a:r>
              <a:rPr lang="en-US" sz="1600">
                <a:effectLst/>
                <a:ea typeface="+mn-lt"/>
                <a:cs typeface="+mn-lt"/>
              </a:rPr>
              <a:t>Develop a broad understanding of the many strategies African American communities</a:t>
            </a:r>
            <a:r>
              <a:rPr lang="en-US" sz="1600">
                <a:ea typeface="+mn-lt"/>
                <a:cs typeface="+mn-lt"/>
              </a:rPr>
              <a:t> </a:t>
            </a:r>
            <a:r>
              <a:rPr lang="en-US" sz="1600">
                <a:effectLst/>
                <a:ea typeface="+mn-lt"/>
                <a:cs typeface="+mn-lt"/>
              </a:rPr>
              <a:t>have employed to represent themselves authentically, promote advancement, and combat</a:t>
            </a:r>
            <a:r>
              <a:rPr lang="en-US" sz="1600">
                <a:ea typeface="+mn-lt"/>
                <a:cs typeface="+mn-lt"/>
              </a:rPr>
              <a:t> </a:t>
            </a:r>
            <a:r>
              <a:rPr lang="en-US" sz="1600">
                <a:effectLst/>
                <a:ea typeface="+mn-lt"/>
                <a:cs typeface="+mn-lt"/>
              </a:rPr>
              <a:t>the effects of inequality.</a:t>
            </a:r>
            <a:endParaRPr lang="en-US" sz="1600">
              <a:ea typeface="+mn-lt"/>
              <a:cs typeface="+mn-lt"/>
            </a:endParaRPr>
          </a:p>
          <a:p>
            <a:pPr marL="271145" indent="-271145"/>
            <a:r>
              <a:rPr lang="en-US" sz="1600">
                <a:effectLst/>
                <a:ea typeface="+mn-lt"/>
                <a:cs typeface="+mn-lt"/>
              </a:rPr>
              <a:t>Identify major themes that inform literary and artistic traditions of the African diaspora.</a:t>
            </a:r>
            <a:endParaRPr lang="en-US" sz="1600">
              <a:ea typeface="+mn-lt"/>
              <a:cs typeface="+mn-lt"/>
            </a:endParaRPr>
          </a:p>
          <a:p>
            <a:pPr marL="271145" indent="-271145">
              <a:buNone/>
            </a:pPr>
            <a:endParaRPr lang="en-US" sz="3100">
              <a:ea typeface="Roboto"/>
              <a:cs typeface="Roboto"/>
            </a:endParaRPr>
          </a:p>
          <a:p>
            <a:pPr marL="271145" indent="-271145">
              <a:buFont typeface="Arial,Sans-Serif" pitchFamily="34" charset="0"/>
              <a:buChar char="•"/>
            </a:pPr>
            <a:endParaRPr lang="en-US"/>
          </a:p>
          <a:p>
            <a:pPr marL="0" indent="0">
              <a:buNone/>
            </a:pPr>
            <a:endParaRPr lang="en-US" sz="3100">
              <a:effectLst/>
              <a:ea typeface="Roboto"/>
              <a:cs typeface="Roboto"/>
            </a:endParaRPr>
          </a:p>
          <a:p>
            <a:pPr marL="271145" indent="-271145"/>
            <a:endParaRPr lang="en-US">
              <a:ea typeface="Roboto"/>
              <a:cs typeface="Roboto"/>
            </a:endParaRPr>
          </a:p>
        </p:txBody>
      </p:sp>
    </p:spTree>
    <p:extLst>
      <p:ext uri="{BB962C8B-B14F-4D97-AF65-F5344CB8AC3E}">
        <p14:creationId xmlns:p14="http://schemas.microsoft.com/office/powerpoint/2010/main" val="231156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80BA-5D11-B3FE-E199-F6A79511077E}"/>
              </a:ext>
            </a:extLst>
          </p:cNvPr>
          <p:cNvSpPr>
            <a:spLocks noGrp="1"/>
          </p:cNvSpPr>
          <p:nvPr>
            <p:ph type="title"/>
          </p:nvPr>
        </p:nvSpPr>
        <p:spPr/>
        <p:txBody>
          <a:bodyPr/>
          <a:lstStyle/>
          <a:p>
            <a:r>
              <a:rPr lang="en-US" sz="2000" b="1">
                <a:effectLst/>
              </a:rPr>
              <a:t>Course Framework Components </a:t>
            </a:r>
            <a:br>
              <a:rPr lang="en-US"/>
            </a:br>
            <a:endParaRPr lang="en-US"/>
          </a:p>
        </p:txBody>
      </p:sp>
      <p:sp>
        <p:nvSpPr>
          <p:cNvPr id="3" name="Text Placeholder 2">
            <a:extLst>
              <a:ext uri="{FF2B5EF4-FFF2-40B4-BE49-F238E27FC236}">
                <a16:creationId xmlns:a16="http://schemas.microsoft.com/office/drawing/2014/main" id="{091375AA-41D1-1F77-E09C-BD436B4BE375}"/>
              </a:ext>
            </a:extLst>
          </p:cNvPr>
          <p:cNvSpPr>
            <a:spLocks noGrp="1"/>
          </p:cNvSpPr>
          <p:nvPr>
            <p:ph type="body" sz="quarter" idx="10"/>
          </p:nvPr>
        </p:nvSpPr>
        <p:spPr>
          <a:xfrm>
            <a:off x="375444" y="1150634"/>
            <a:ext cx="12070080" cy="4643437"/>
          </a:xfrm>
        </p:spPr>
        <p:txBody>
          <a:bodyPr/>
          <a:lstStyle/>
          <a:p>
            <a:pPr marL="0" indent="0">
              <a:spcBef>
                <a:spcPts val="0"/>
              </a:spcBef>
              <a:buNone/>
            </a:pPr>
            <a:r>
              <a:rPr lang="en-US" sz="1600" b="1">
                <a:solidFill>
                  <a:srgbClr val="0082E0"/>
                </a:solidFill>
                <a:effectLst/>
              </a:rPr>
              <a:t>SKILLS</a:t>
            </a:r>
            <a:br>
              <a:rPr lang="en-US" sz="1600" b="1">
                <a:solidFill>
                  <a:srgbClr val="0082E0"/>
                </a:solidFill>
                <a:effectLst/>
              </a:rPr>
            </a:br>
            <a:r>
              <a:rPr lang="en-US" sz="1600">
                <a:effectLst/>
              </a:rPr>
              <a:t>The skills are central to the study and practice of African American studies. Students should practice and develop the described skills on a regular basis over the span of the course. </a:t>
            </a:r>
          </a:p>
          <a:p>
            <a:pPr marL="0" indent="0">
              <a:spcBef>
                <a:spcPts val="0"/>
              </a:spcBef>
              <a:buNone/>
            </a:pPr>
            <a:endParaRPr lang="en-US">
              <a:effectLst/>
            </a:endParaRPr>
          </a:p>
          <a:p>
            <a:pPr marL="0" indent="0">
              <a:spcBef>
                <a:spcPts val="0"/>
              </a:spcBef>
              <a:buNone/>
            </a:pPr>
            <a:r>
              <a:rPr lang="en-US" sz="1600" b="1">
                <a:solidFill>
                  <a:srgbClr val="0082E0"/>
                </a:solidFill>
                <a:effectLst/>
              </a:rPr>
              <a:t>UNITS </a:t>
            </a:r>
            <a:endParaRPr lang="en-US" sz="1600" b="1">
              <a:solidFill>
                <a:srgbClr val="0082E0"/>
              </a:solidFill>
            </a:endParaRPr>
          </a:p>
          <a:p>
            <a:pPr marL="0" indent="0">
              <a:spcBef>
                <a:spcPts val="0"/>
              </a:spcBef>
              <a:buNone/>
            </a:pPr>
            <a:r>
              <a:rPr lang="en-US" sz="1600">
                <a:effectLst/>
              </a:rPr>
              <a:t>The required course content is organized within four thematic units that move across the instructional year chronologically. These units have been designed to occupy 28 weeks of a school year; schools offering this course in a single semester will need 14 weeks of double periods, or the equivalent amount of instructional time. Each unit is composed of a variety of topics. </a:t>
            </a:r>
          </a:p>
          <a:p>
            <a:pPr marL="0" indent="0">
              <a:spcBef>
                <a:spcPts val="0"/>
              </a:spcBef>
              <a:buNone/>
            </a:pPr>
            <a:endParaRPr lang="en-US" sz="1800">
              <a:effectLst/>
            </a:endParaRPr>
          </a:p>
          <a:p>
            <a:pPr marL="0" indent="0">
              <a:spcBef>
                <a:spcPts val="0"/>
              </a:spcBef>
              <a:buNone/>
            </a:pPr>
            <a:r>
              <a:rPr lang="en-US" sz="1600" b="1">
                <a:solidFill>
                  <a:srgbClr val="0082E0"/>
                </a:solidFill>
                <a:effectLst/>
              </a:rPr>
              <a:t>TOPICS </a:t>
            </a:r>
            <a:endParaRPr lang="en-US" sz="1600" b="1">
              <a:solidFill>
                <a:srgbClr val="0082E0"/>
              </a:solidFill>
            </a:endParaRPr>
          </a:p>
          <a:p>
            <a:pPr marL="0" indent="0">
              <a:spcBef>
                <a:spcPts val="0"/>
              </a:spcBef>
              <a:buNone/>
            </a:pPr>
            <a:r>
              <a:rPr lang="en-US" sz="1600">
                <a:effectLst/>
              </a:rPr>
              <a:t>Each topic typically requires 1-2 class periods of instruction. Teachers are not obligated to teach the topics in the suggested sequence listed in each unit, but to receive authorization to label this course “Advanced Placement,” all topics must be included in the course. </a:t>
            </a:r>
            <a:endParaRPr lang="en-US"/>
          </a:p>
        </p:txBody>
      </p:sp>
    </p:spTree>
    <p:extLst>
      <p:ext uri="{BB962C8B-B14F-4D97-AF65-F5344CB8AC3E}">
        <p14:creationId xmlns:p14="http://schemas.microsoft.com/office/powerpoint/2010/main" val="40703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CEE8E3D1-4823-0F69-F38D-BD4C4D660A88}"/>
              </a:ext>
            </a:extLst>
          </p:cNvPr>
          <p:cNvGraphicFramePr>
            <a:graphicFrameLocks noGrp="1"/>
          </p:cNvGraphicFramePr>
          <p:nvPr/>
        </p:nvGraphicFramePr>
        <p:xfrm>
          <a:off x="500856" y="404812"/>
          <a:ext cx="11839575" cy="2011680"/>
        </p:xfrm>
        <a:graphic>
          <a:graphicData uri="http://schemas.openxmlformats.org/drawingml/2006/table">
            <a:tbl>
              <a:tblPr firstRow="1" bandRow="1">
                <a:tableStyleId>{5DA37D80-6434-44D0-A028-1B22A696006F}</a:tableStyleId>
              </a:tblPr>
              <a:tblGrid>
                <a:gridCol w="3946525">
                  <a:extLst>
                    <a:ext uri="{9D8B030D-6E8A-4147-A177-3AD203B41FA5}">
                      <a16:colId xmlns:a16="http://schemas.microsoft.com/office/drawing/2014/main" val="4263147645"/>
                    </a:ext>
                  </a:extLst>
                </a:gridCol>
                <a:gridCol w="3946525">
                  <a:extLst>
                    <a:ext uri="{9D8B030D-6E8A-4147-A177-3AD203B41FA5}">
                      <a16:colId xmlns:a16="http://schemas.microsoft.com/office/drawing/2014/main" val="2783292555"/>
                    </a:ext>
                  </a:extLst>
                </a:gridCol>
                <a:gridCol w="3946525">
                  <a:extLst>
                    <a:ext uri="{9D8B030D-6E8A-4147-A177-3AD203B41FA5}">
                      <a16:colId xmlns:a16="http://schemas.microsoft.com/office/drawing/2014/main" val="458411812"/>
                    </a:ext>
                  </a:extLst>
                </a:gridCol>
              </a:tblGrid>
              <a:tr h="370840">
                <a:tc>
                  <a:txBody>
                    <a:bodyPr/>
                    <a:lstStyle/>
                    <a:p>
                      <a:r>
                        <a:rPr lang="en-US" sz="2000">
                          <a:solidFill>
                            <a:srgbClr val="006699"/>
                          </a:solidFill>
                          <a:latin typeface="+mj-lt"/>
                        </a:rPr>
                        <a:t>Skill Category 1</a:t>
                      </a:r>
                    </a:p>
                  </a:txBody>
                  <a:tcPr>
                    <a:solidFill>
                      <a:schemeClr val="accent4">
                        <a:lumMod val="60000"/>
                        <a:lumOff val="40000"/>
                      </a:schemeClr>
                    </a:solidFill>
                  </a:tcPr>
                </a:tc>
                <a:tc>
                  <a:txBody>
                    <a:bodyPr/>
                    <a:lstStyle/>
                    <a:p>
                      <a:pPr marL="0" marR="0" lvl="0" indent="0" algn="l" defTabSz="981334" rtl="0" eaLnBrk="1" fontAlgn="auto" latinLnBrk="0" hangingPunct="1">
                        <a:lnSpc>
                          <a:spcPct val="100000"/>
                        </a:lnSpc>
                        <a:spcBef>
                          <a:spcPts val="0"/>
                        </a:spcBef>
                        <a:spcAft>
                          <a:spcPts val="0"/>
                        </a:spcAft>
                        <a:buClrTx/>
                        <a:buSzTx/>
                        <a:buFontTx/>
                        <a:buNone/>
                        <a:tabLst/>
                        <a:defRPr/>
                      </a:pPr>
                      <a:r>
                        <a:rPr lang="en-US" sz="2000" b="1" kern="1200">
                          <a:solidFill>
                            <a:srgbClr val="006699"/>
                          </a:solidFill>
                          <a:latin typeface="+mj-lt"/>
                          <a:ea typeface="+mn-ea"/>
                          <a:cs typeface="+mn-cs"/>
                        </a:rPr>
                        <a:t>Skill Category 2</a:t>
                      </a:r>
                    </a:p>
                  </a:txBody>
                  <a:tcPr>
                    <a:solidFill>
                      <a:schemeClr val="accent4">
                        <a:lumMod val="60000"/>
                        <a:lumOff val="40000"/>
                      </a:schemeClr>
                    </a:solidFill>
                  </a:tcPr>
                </a:tc>
                <a:tc>
                  <a:txBody>
                    <a:bodyPr/>
                    <a:lstStyle/>
                    <a:p>
                      <a:pPr marL="0" marR="0" lvl="0" indent="0" algn="l" defTabSz="981334" rtl="0" eaLnBrk="1" fontAlgn="auto" latinLnBrk="0" hangingPunct="1">
                        <a:lnSpc>
                          <a:spcPct val="100000"/>
                        </a:lnSpc>
                        <a:spcBef>
                          <a:spcPts val="0"/>
                        </a:spcBef>
                        <a:spcAft>
                          <a:spcPts val="0"/>
                        </a:spcAft>
                        <a:buClrTx/>
                        <a:buSzTx/>
                        <a:buFontTx/>
                        <a:buNone/>
                        <a:tabLst/>
                        <a:defRPr/>
                      </a:pPr>
                      <a:r>
                        <a:rPr lang="en-US" sz="2000" b="1" kern="1200">
                          <a:solidFill>
                            <a:srgbClr val="006699"/>
                          </a:solidFill>
                          <a:latin typeface="+mj-lt"/>
                          <a:ea typeface="+mn-ea"/>
                          <a:cs typeface="+mn-cs"/>
                        </a:rPr>
                        <a:t>Skill Category 3</a:t>
                      </a:r>
                    </a:p>
                  </a:txBody>
                  <a:tcPr>
                    <a:solidFill>
                      <a:schemeClr val="accent4">
                        <a:lumMod val="60000"/>
                        <a:lumOff val="40000"/>
                      </a:schemeClr>
                    </a:solidFill>
                  </a:tcPr>
                </a:tc>
                <a:extLst>
                  <a:ext uri="{0D108BD9-81ED-4DB2-BD59-A6C34878D82A}">
                    <a16:rowId xmlns:a16="http://schemas.microsoft.com/office/drawing/2014/main" val="2540930332"/>
                  </a:ext>
                </a:extLst>
              </a:tr>
              <a:tr h="370840">
                <a:tc>
                  <a:txBody>
                    <a:bodyPr/>
                    <a:lstStyle/>
                    <a:p>
                      <a:endParaRPr lang="en-US" sz="400" b="1" i="1">
                        <a:solidFill>
                          <a:srgbClr val="006699"/>
                        </a:solidFill>
                        <a:latin typeface="+mj-lt"/>
                      </a:endParaRPr>
                    </a:p>
                    <a:p>
                      <a:r>
                        <a:rPr lang="en-US" sz="1600" b="1" i="1">
                          <a:solidFill>
                            <a:srgbClr val="006699"/>
                          </a:solidFill>
                          <a:latin typeface="+mj-lt"/>
                        </a:rPr>
                        <a:t>Applying Disciplinary Knowledge  </a:t>
                      </a:r>
                      <a:r>
                        <a:rPr lang="en-US" sz="1600" b="1">
                          <a:solidFill>
                            <a:srgbClr val="006699"/>
                          </a:solidFill>
                          <a:highlight>
                            <a:srgbClr val="CC3399"/>
                          </a:highlight>
                        </a:rPr>
                        <a:t>  </a:t>
                      </a:r>
                      <a:r>
                        <a:rPr lang="en-US" sz="1600" b="1">
                          <a:solidFill>
                            <a:schemeClr val="accent2"/>
                          </a:solidFill>
                          <a:highlight>
                            <a:srgbClr val="CC3399"/>
                          </a:highlight>
                        </a:rPr>
                        <a:t>   </a:t>
                      </a:r>
                      <a:endParaRPr lang="en-US" sz="1600" b="1" i="0">
                        <a:solidFill>
                          <a:schemeClr val="accent2"/>
                        </a:solidFill>
                        <a:latin typeface="+mn-lt"/>
                      </a:endParaRPr>
                    </a:p>
                  </a:txBody>
                  <a:tcPr>
                    <a:lnB w="12700" cap="flat" cmpd="sng" algn="ctr">
                      <a:noFill/>
                      <a:prstDash val="solid"/>
                      <a:round/>
                      <a:headEnd type="none" w="med" len="med"/>
                      <a:tailEnd type="none" w="med" len="med"/>
                    </a:lnB>
                    <a:solidFill>
                      <a:schemeClr val="accent4">
                        <a:alpha val="20000"/>
                      </a:schemeClr>
                    </a:solidFill>
                  </a:tcPr>
                </a:tc>
                <a:tc>
                  <a:txBody>
                    <a:bodyPr/>
                    <a:lstStyle/>
                    <a:p>
                      <a:endParaRPr lang="en-US" sz="400" b="1" i="1">
                        <a:solidFill>
                          <a:srgbClr val="006699"/>
                        </a:solidFill>
                        <a:latin typeface="+mj-lt"/>
                      </a:endParaRPr>
                    </a:p>
                    <a:p>
                      <a:r>
                        <a:rPr lang="en-US" sz="1600" b="1" i="1">
                          <a:solidFill>
                            <a:srgbClr val="006699"/>
                          </a:solidFill>
                          <a:latin typeface="+mj-lt"/>
                        </a:rPr>
                        <a:t>Source Analysis </a:t>
                      </a:r>
                      <a:r>
                        <a:rPr lang="en-US" sz="1600" b="1" i="0">
                          <a:solidFill>
                            <a:srgbClr val="006699"/>
                          </a:solidFill>
                          <a:latin typeface="+mn-lt"/>
                        </a:rPr>
                        <a:t> </a:t>
                      </a:r>
                      <a:r>
                        <a:rPr lang="en-US" sz="1600" b="1" i="0">
                          <a:solidFill>
                            <a:srgbClr val="006699"/>
                          </a:solidFill>
                          <a:highlight>
                            <a:srgbClr val="006699"/>
                          </a:highlight>
                          <a:latin typeface="+mn-lt"/>
                        </a:rPr>
                        <a:t>  </a:t>
                      </a:r>
                      <a:endParaRPr lang="en-US" sz="1600" b="1" i="1">
                        <a:solidFill>
                          <a:srgbClr val="006699"/>
                        </a:solidFill>
                        <a:highlight>
                          <a:srgbClr val="006699"/>
                        </a:highlight>
                        <a:latin typeface="+mj-lt"/>
                      </a:endParaRPr>
                    </a:p>
                  </a:txBody>
                  <a:tcPr>
                    <a:lnB w="12700" cap="flat" cmpd="sng" algn="ctr">
                      <a:noFill/>
                      <a:prstDash val="solid"/>
                      <a:round/>
                      <a:headEnd type="none" w="med" len="med"/>
                      <a:tailEnd type="none" w="med" len="med"/>
                    </a:lnB>
                    <a:solidFill>
                      <a:schemeClr val="accent4">
                        <a:alpha val="20000"/>
                      </a:schemeClr>
                    </a:solidFill>
                  </a:tcPr>
                </a:tc>
                <a:tc>
                  <a:txBody>
                    <a:bodyPr/>
                    <a:lstStyle/>
                    <a:p>
                      <a:endParaRPr lang="en-US" sz="400" b="1" i="1">
                        <a:solidFill>
                          <a:srgbClr val="006699"/>
                        </a:solidFill>
                        <a:latin typeface="+mj-lt"/>
                      </a:endParaRPr>
                    </a:p>
                    <a:p>
                      <a:r>
                        <a:rPr lang="en-US" sz="1600" b="1" i="1">
                          <a:solidFill>
                            <a:srgbClr val="006699"/>
                          </a:solidFill>
                          <a:latin typeface="+mj-lt"/>
                        </a:rPr>
                        <a:t>Argumentation</a:t>
                      </a:r>
                      <a:r>
                        <a:rPr lang="en-US" sz="1600" b="1" i="1">
                          <a:solidFill>
                            <a:schemeClr val="accent3">
                              <a:lumMod val="75000"/>
                            </a:schemeClr>
                          </a:solidFill>
                          <a:latin typeface="+mj-lt"/>
                        </a:rPr>
                        <a:t>  </a:t>
                      </a:r>
                      <a:r>
                        <a:rPr lang="en-US" sz="1600" b="1" i="1">
                          <a:solidFill>
                            <a:schemeClr val="accent3">
                              <a:lumMod val="75000"/>
                            </a:schemeClr>
                          </a:solidFill>
                          <a:highlight>
                            <a:srgbClr val="9B4803"/>
                          </a:highlight>
                          <a:latin typeface="+mj-lt"/>
                        </a:rPr>
                        <a:t>  </a:t>
                      </a:r>
                      <a:endParaRPr lang="en-US" sz="1600" b="1" i="1">
                        <a:solidFill>
                          <a:srgbClr val="9B4803"/>
                        </a:solidFill>
                        <a:highlight>
                          <a:srgbClr val="9B4803"/>
                        </a:highlight>
                        <a:latin typeface="+mj-lt"/>
                      </a:endParaRPr>
                    </a:p>
                  </a:txBody>
                  <a:tcPr>
                    <a:lnB w="12700" cap="flat" cmpd="sng" algn="ctr">
                      <a:noFill/>
                      <a:prstDash val="solid"/>
                      <a:round/>
                      <a:headEnd type="none" w="med" len="med"/>
                      <a:tailEnd type="none" w="med" len="med"/>
                    </a:lnB>
                    <a:solidFill>
                      <a:schemeClr val="accent4">
                        <a:alpha val="20000"/>
                      </a:schemeClr>
                    </a:solidFill>
                  </a:tcPr>
                </a:tc>
                <a:extLst>
                  <a:ext uri="{0D108BD9-81ED-4DB2-BD59-A6C34878D82A}">
                    <a16:rowId xmlns:a16="http://schemas.microsoft.com/office/drawing/2014/main" val="4155005230"/>
                  </a:ext>
                </a:extLst>
              </a:tr>
              <a:tr h="370840">
                <a:tc>
                  <a:txBody>
                    <a:bodyPr/>
                    <a:lstStyle/>
                    <a:p>
                      <a:r>
                        <a:rPr lang="en-US" sz="1200" i="1"/>
                        <a:t>Explain course concepts, developments, patterns, and processes (e.g., cultural, historical, political, social).  </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200" i="1"/>
                        <a:t>Evaluate written and visual sources, and data (including historical documents, literary texts, music lyrics, works of art, material culture, maps, tables, charts, graphs, and surveys).</a:t>
                      </a:r>
                    </a:p>
                    <a:p>
                      <a:endParaRPr lang="en-US" sz="120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200" i="1"/>
                        <a:t>Develop an argument using a line of reasoning to connect claims and evidence.</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85398659"/>
                  </a:ext>
                </a:extLst>
              </a:tr>
              <a:tr h="0">
                <a:tc>
                  <a:txBody>
                    <a:bodyPr/>
                    <a:lstStyle/>
                    <a:p>
                      <a:endParaRPr lang="en-US" sz="800"/>
                    </a:p>
                  </a:txBody>
                  <a:tcPr>
                    <a:lnT w="12700" cmpd="sng">
                      <a:noFill/>
                    </a:lnT>
                    <a:lnB w="28575" cap="flat" cmpd="sng" algn="ctr">
                      <a:solidFill>
                        <a:schemeClr val="tx1"/>
                      </a:solidFill>
                      <a:prstDash val="solid"/>
                      <a:round/>
                      <a:headEnd type="none" w="med" len="med"/>
                      <a:tailEnd type="none" w="med" len="med"/>
                    </a:lnB>
                    <a:pattFill prst="wdUpDiag">
                      <a:fgClr>
                        <a:schemeClr val="accent4">
                          <a:lumMod val="40000"/>
                          <a:lumOff val="60000"/>
                        </a:schemeClr>
                      </a:fgClr>
                      <a:bgClr>
                        <a:schemeClr val="accent4">
                          <a:lumMod val="20000"/>
                          <a:lumOff val="80000"/>
                        </a:schemeClr>
                      </a:bgClr>
                    </a:pattFill>
                  </a:tcPr>
                </a:tc>
                <a:tc>
                  <a:txBody>
                    <a:bodyPr/>
                    <a:lstStyle/>
                    <a:p>
                      <a:endParaRPr lang="en-US" sz="800"/>
                    </a:p>
                  </a:txBody>
                  <a:tcPr>
                    <a:lnT w="12700" cmpd="sng">
                      <a:noFill/>
                    </a:lnT>
                    <a:lnB w="28575" cap="flat" cmpd="sng" algn="ctr">
                      <a:solidFill>
                        <a:schemeClr val="tx1"/>
                      </a:solidFill>
                      <a:prstDash val="solid"/>
                      <a:round/>
                      <a:headEnd type="none" w="med" len="med"/>
                      <a:tailEnd type="none" w="med" len="med"/>
                    </a:lnB>
                    <a:pattFill prst="wdUpDiag">
                      <a:fgClr>
                        <a:schemeClr val="accent4">
                          <a:lumMod val="40000"/>
                          <a:lumOff val="60000"/>
                        </a:schemeClr>
                      </a:fgClr>
                      <a:bgClr>
                        <a:schemeClr val="accent4">
                          <a:lumMod val="20000"/>
                          <a:lumOff val="80000"/>
                        </a:schemeClr>
                      </a:bgClr>
                    </a:pattFill>
                  </a:tcPr>
                </a:tc>
                <a:tc>
                  <a:txBody>
                    <a:bodyPr/>
                    <a:lstStyle/>
                    <a:p>
                      <a:endParaRPr lang="en-US" sz="800" b="1"/>
                    </a:p>
                  </a:txBody>
                  <a:tcPr>
                    <a:lnT w="12700" cmpd="sng">
                      <a:noFill/>
                    </a:lnT>
                    <a:lnB w="28575" cap="flat" cmpd="sng" algn="ctr">
                      <a:solidFill>
                        <a:schemeClr val="tx1"/>
                      </a:solidFill>
                      <a:prstDash val="solid"/>
                      <a:round/>
                      <a:headEnd type="none" w="med" len="med"/>
                      <a:tailEnd type="none" w="med" len="med"/>
                    </a:lnB>
                    <a:pattFill prst="wdUpDiag">
                      <a:fgClr>
                        <a:schemeClr val="accent4">
                          <a:lumMod val="40000"/>
                          <a:lumOff val="60000"/>
                        </a:schemeClr>
                      </a:fgClr>
                      <a:bgClr>
                        <a:schemeClr val="accent4">
                          <a:lumMod val="20000"/>
                          <a:lumOff val="80000"/>
                        </a:schemeClr>
                      </a:bgClr>
                    </a:pattFill>
                  </a:tcPr>
                </a:tc>
                <a:extLst>
                  <a:ext uri="{0D108BD9-81ED-4DB2-BD59-A6C34878D82A}">
                    <a16:rowId xmlns:a16="http://schemas.microsoft.com/office/drawing/2014/main" val="22119382"/>
                  </a:ext>
                </a:extLst>
              </a:tr>
            </a:tbl>
          </a:graphicData>
        </a:graphic>
      </p:graphicFrame>
      <p:sp>
        <p:nvSpPr>
          <p:cNvPr id="2" name="TextBox 1">
            <a:extLst>
              <a:ext uri="{FF2B5EF4-FFF2-40B4-BE49-F238E27FC236}">
                <a16:creationId xmlns:a16="http://schemas.microsoft.com/office/drawing/2014/main" id="{0CC51063-2058-3104-0D37-8FCFC5009AF0}"/>
              </a:ext>
            </a:extLst>
          </p:cNvPr>
          <p:cNvSpPr txBox="1"/>
          <p:nvPr/>
        </p:nvSpPr>
        <p:spPr>
          <a:xfrm>
            <a:off x="609600" y="2562225"/>
            <a:ext cx="3657600" cy="4073798"/>
          </a:xfrm>
          <a:prstGeom prst="rect">
            <a:avLst/>
          </a:prstGeom>
          <a:noFill/>
        </p:spPr>
        <p:txBody>
          <a:bodyPr wrap="square" lIns="36000" tIns="36000" rIns="36000" bIns="36000" rtlCol="0">
            <a:spAutoFit/>
          </a:bodyPr>
          <a:lstStyle/>
          <a:p>
            <a:pPr>
              <a:spcAft>
                <a:spcPts val="2400"/>
              </a:spcAft>
            </a:pPr>
            <a:r>
              <a:rPr lang="en-US" sz="1500" b="1">
                <a:solidFill>
                  <a:schemeClr val="accent2"/>
                </a:solidFill>
                <a:highlight>
                  <a:srgbClr val="CC3399"/>
                </a:highlight>
              </a:rPr>
              <a:t> 1A </a:t>
            </a:r>
            <a:r>
              <a:rPr lang="en-US" sz="1500" b="1">
                <a:solidFill>
                  <a:schemeClr val="accent2"/>
                </a:solidFill>
              </a:rPr>
              <a:t> </a:t>
            </a:r>
            <a:r>
              <a:rPr lang="en-US" sz="1500"/>
              <a:t>Identify and explain course concepts, developments, and processes.</a:t>
            </a:r>
          </a:p>
          <a:p>
            <a:pPr>
              <a:spcAft>
                <a:spcPts val="2400"/>
              </a:spcAft>
            </a:pPr>
            <a:r>
              <a:rPr lang="en-US" sz="1500" b="1">
                <a:solidFill>
                  <a:schemeClr val="accent2"/>
                </a:solidFill>
                <a:highlight>
                  <a:srgbClr val="CC3399"/>
                </a:highlight>
              </a:rPr>
              <a:t> 1B </a:t>
            </a:r>
            <a:r>
              <a:rPr lang="en-US" sz="1500"/>
              <a:t> Identify and explain the context of a specific event, development, or process. </a:t>
            </a:r>
          </a:p>
          <a:p>
            <a:pPr>
              <a:spcAft>
                <a:spcPts val="2400"/>
              </a:spcAft>
            </a:pPr>
            <a:r>
              <a:rPr lang="en-US" sz="1500" b="1">
                <a:solidFill>
                  <a:schemeClr val="accent2"/>
                </a:solidFill>
                <a:highlight>
                  <a:srgbClr val="CC3399"/>
                </a:highlight>
              </a:rPr>
              <a:t> 1C </a:t>
            </a:r>
            <a:r>
              <a:rPr lang="en-US" sz="1500"/>
              <a:t> Identify and explain patterns, connections, or other relationships (causation, changes, continuities, comparison). </a:t>
            </a:r>
          </a:p>
          <a:p>
            <a:pPr>
              <a:spcAft>
                <a:spcPts val="2400"/>
              </a:spcAft>
            </a:pPr>
            <a:r>
              <a:rPr lang="en-US" sz="1500" b="1">
                <a:solidFill>
                  <a:schemeClr val="accent2"/>
                </a:solidFill>
                <a:highlight>
                  <a:srgbClr val="CC3399"/>
                </a:highlight>
              </a:rPr>
              <a:t> 1D </a:t>
            </a:r>
            <a:r>
              <a:rPr lang="en-US" sz="1500"/>
              <a:t> Explain how course concepts, developments, and processes relate to the discipline of African American studies.</a:t>
            </a:r>
          </a:p>
          <a:p>
            <a:endParaRPr lang="en-US" sz="1500"/>
          </a:p>
        </p:txBody>
      </p:sp>
      <p:sp>
        <p:nvSpPr>
          <p:cNvPr id="5" name="TextBox 4">
            <a:extLst>
              <a:ext uri="{FF2B5EF4-FFF2-40B4-BE49-F238E27FC236}">
                <a16:creationId xmlns:a16="http://schemas.microsoft.com/office/drawing/2014/main" id="{99B096B4-1513-4857-9E9F-B96921741B08}"/>
              </a:ext>
            </a:extLst>
          </p:cNvPr>
          <p:cNvSpPr txBox="1"/>
          <p:nvPr/>
        </p:nvSpPr>
        <p:spPr>
          <a:xfrm>
            <a:off x="4604544" y="2562225"/>
            <a:ext cx="3657600" cy="3535189"/>
          </a:xfrm>
          <a:prstGeom prst="rect">
            <a:avLst/>
          </a:prstGeom>
          <a:noFill/>
        </p:spPr>
        <p:txBody>
          <a:bodyPr wrap="square" lIns="36000" tIns="36000" rIns="36000" bIns="36000" rtlCol="0">
            <a:spAutoFit/>
          </a:bodyPr>
          <a:lstStyle/>
          <a:p>
            <a:pPr>
              <a:spcAft>
                <a:spcPts val="2400"/>
              </a:spcAft>
            </a:pPr>
            <a:r>
              <a:rPr lang="en-US" sz="1500" b="1">
                <a:solidFill>
                  <a:schemeClr val="accent2"/>
                </a:solidFill>
                <a:highlight>
                  <a:srgbClr val="006699"/>
                </a:highlight>
              </a:rPr>
              <a:t> 2A </a:t>
            </a:r>
            <a:r>
              <a:rPr lang="en-US" sz="1500"/>
              <a:t> Identify and explain a source’s claim(s), evidence, and reasoning.</a:t>
            </a:r>
          </a:p>
          <a:p>
            <a:pPr>
              <a:spcAft>
                <a:spcPts val="2400"/>
              </a:spcAft>
            </a:pPr>
            <a:r>
              <a:rPr lang="en-US" sz="1500" b="1">
                <a:solidFill>
                  <a:schemeClr val="accent2"/>
                </a:solidFill>
                <a:highlight>
                  <a:srgbClr val="006699"/>
                </a:highlight>
              </a:rPr>
              <a:t> 2B </a:t>
            </a:r>
            <a:r>
              <a:rPr lang="en-US" sz="1500"/>
              <a:t> Describe a source’s perspective, purpose, context, and audience. </a:t>
            </a:r>
          </a:p>
          <a:p>
            <a:pPr>
              <a:spcAft>
                <a:spcPts val="2400"/>
              </a:spcAft>
            </a:pPr>
            <a:r>
              <a:rPr lang="en-US" sz="1500" b="1">
                <a:solidFill>
                  <a:schemeClr val="accent2"/>
                </a:solidFill>
                <a:highlight>
                  <a:srgbClr val="006699"/>
                </a:highlight>
              </a:rPr>
              <a:t> 2C </a:t>
            </a:r>
            <a:r>
              <a:rPr lang="en-US" sz="1500"/>
              <a:t> Explain the significance of a source’s perspective, purpose, context, and audience.</a:t>
            </a:r>
          </a:p>
          <a:p>
            <a:pPr>
              <a:spcAft>
                <a:spcPts val="2400"/>
              </a:spcAft>
            </a:pPr>
            <a:r>
              <a:rPr lang="en-US" sz="1500" b="1">
                <a:solidFill>
                  <a:schemeClr val="accent2"/>
                </a:solidFill>
                <a:highlight>
                  <a:srgbClr val="006699"/>
                </a:highlight>
              </a:rPr>
              <a:t> 2D </a:t>
            </a:r>
            <a:r>
              <a:rPr lang="en-US" sz="1500"/>
              <a:t> Describe and draw conclusions from patterns, trends, and limitations in data, making connections to relevant course content.</a:t>
            </a:r>
          </a:p>
        </p:txBody>
      </p:sp>
      <p:sp>
        <p:nvSpPr>
          <p:cNvPr id="7" name="TextBox 6">
            <a:extLst>
              <a:ext uri="{FF2B5EF4-FFF2-40B4-BE49-F238E27FC236}">
                <a16:creationId xmlns:a16="http://schemas.microsoft.com/office/drawing/2014/main" id="{BDFC989F-BF36-6277-B3AA-0C38A22426FD}"/>
              </a:ext>
            </a:extLst>
          </p:cNvPr>
          <p:cNvSpPr txBox="1"/>
          <p:nvPr/>
        </p:nvSpPr>
        <p:spPr>
          <a:xfrm>
            <a:off x="8542338" y="2562225"/>
            <a:ext cx="3657600" cy="3842966"/>
          </a:xfrm>
          <a:prstGeom prst="rect">
            <a:avLst/>
          </a:prstGeom>
          <a:noFill/>
        </p:spPr>
        <p:txBody>
          <a:bodyPr wrap="square" lIns="36000" tIns="36000" rIns="36000" bIns="36000" rtlCol="0">
            <a:spAutoFit/>
          </a:bodyPr>
          <a:lstStyle/>
          <a:p>
            <a:pPr>
              <a:spcAft>
                <a:spcPts val="2400"/>
              </a:spcAft>
            </a:pPr>
            <a:r>
              <a:rPr lang="en-US" sz="1500" b="1">
                <a:solidFill>
                  <a:schemeClr val="tx2"/>
                </a:solidFill>
                <a:highlight>
                  <a:srgbClr val="008D8A"/>
                </a:highlight>
              </a:rPr>
              <a:t> 3A </a:t>
            </a:r>
            <a:r>
              <a:rPr lang="en-US" sz="1500"/>
              <a:t> Formulate a defensible claim. </a:t>
            </a:r>
          </a:p>
          <a:p>
            <a:pPr>
              <a:spcAft>
                <a:spcPts val="2400"/>
              </a:spcAft>
            </a:pPr>
            <a:r>
              <a:rPr lang="en-US" sz="1500" b="1">
                <a:solidFill>
                  <a:schemeClr val="tx2"/>
                </a:solidFill>
                <a:highlight>
                  <a:srgbClr val="008D8A"/>
                </a:highlight>
              </a:rPr>
              <a:t> 3B </a:t>
            </a:r>
            <a:r>
              <a:rPr lang="en-US" sz="1500"/>
              <a:t> Support a claim or argument using specific and relevant evidence. </a:t>
            </a:r>
          </a:p>
          <a:p>
            <a:pPr>
              <a:spcAft>
                <a:spcPts val="2400"/>
              </a:spcAft>
            </a:pPr>
            <a:r>
              <a:rPr lang="en-US" sz="1500" b="1">
                <a:solidFill>
                  <a:schemeClr val="tx2"/>
                </a:solidFill>
                <a:highlight>
                  <a:srgbClr val="008D8A"/>
                </a:highlight>
              </a:rPr>
              <a:t> 3C </a:t>
            </a:r>
            <a:r>
              <a:rPr lang="en-US" sz="1500"/>
              <a:t> Strategically select sources—evaluating the credibility of the evidence they present—to effectively support a claim.</a:t>
            </a:r>
          </a:p>
          <a:p>
            <a:pPr>
              <a:spcAft>
                <a:spcPts val="2400"/>
              </a:spcAft>
            </a:pPr>
            <a:r>
              <a:rPr lang="en-US" sz="1500" b="1">
                <a:solidFill>
                  <a:schemeClr val="tx2"/>
                </a:solidFill>
                <a:highlight>
                  <a:srgbClr val="008D8A"/>
                </a:highlight>
              </a:rPr>
              <a:t> 3D </a:t>
            </a:r>
            <a:r>
              <a:rPr lang="en-US" sz="1500"/>
              <a:t> Select and consistently apply an appropriate citation style.</a:t>
            </a:r>
          </a:p>
          <a:p>
            <a:pPr>
              <a:spcAft>
                <a:spcPts val="2400"/>
              </a:spcAft>
            </a:pPr>
            <a:r>
              <a:rPr lang="en-US" sz="1500" b="1">
                <a:solidFill>
                  <a:schemeClr val="tx2"/>
                </a:solidFill>
                <a:highlight>
                  <a:srgbClr val="008D8A"/>
                </a:highlight>
              </a:rPr>
              <a:t> 3E </a:t>
            </a:r>
            <a:r>
              <a:rPr lang="en-US" sz="1500"/>
              <a:t> Use a line of reasoning to develop a well-supported argument.</a:t>
            </a:r>
          </a:p>
        </p:txBody>
      </p:sp>
    </p:spTree>
    <p:extLst>
      <p:ext uri="{BB962C8B-B14F-4D97-AF65-F5344CB8AC3E}">
        <p14:creationId xmlns:p14="http://schemas.microsoft.com/office/powerpoint/2010/main" val="356862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fade">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fade">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fade">
                                      <p:cBhvr>
                                        <p:cTn id="6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69"/>
              <a:t>Course at a Glance: Units</a:t>
            </a:r>
          </a:p>
        </p:txBody>
      </p:sp>
      <p:sp>
        <p:nvSpPr>
          <p:cNvPr id="4" name="BainBulletsConfiguration" hidden="1"/>
          <p:cNvSpPr txBox="1"/>
          <p:nvPr/>
        </p:nvSpPr>
        <p:spPr>
          <a:xfrm>
            <a:off x="12878" y="12800"/>
            <a:ext cx="8889755" cy="89719"/>
          </a:xfrm>
          <a:prstGeom prst="rect">
            <a:avLst/>
          </a:prstGeom>
          <a:noFill/>
        </p:spPr>
        <p:txBody>
          <a:bodyPr vert="horz" wrap="square" lIns="36000" tIns="36000" rIns="36000" bIns="36000" rtlCol="0">
            <a:spAutoFit/>
          </a:bodyPr>
          <a:lstStyle/>
          <a:p>
            <a:pPr defTabSz="914232"/>
            <a:endParaRPr lang="en-US" sz="105">
              <a:solidFill>
                <a:srgbClr val="FFFFFF"/>
              </a:solidFill>
              <a:latin typeface="Roboto"/>
            </a:endParaRPr>
          </a:p>
        </p:txBody>
      </p:sp>
      <p:sp>
        <p:nvSpPr>
          <p:cNvPr id="10" name="Rectangle 9"/>
          <p:cNvSpPr/>
          <p:nvPr/>
        </p:nvSpPr>
        <p:spPr>
          <a:xfrm>
            <a:off x="2999743" y="1265397"/>
            <a:ext cx="2348902" cy="11755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5750" tIns="182874" rIns="365750" bIns="182874" rtlCol="0" anchor="ctr">
            <a:normAutofit/>
          </a:bodyPr>
          <a:lstStyle/>
          <a:p>
            <a:pPr algn="ctr" defTabSz="914232"/>
            <a:r>
              <a:rPr lang="en-US" sz="1700" b="1">
                <a:solidFill>
                  <a:srgbClr val="1E1E1E"/>
                </a:solidFill>
                <a:latin typeface="Roboto Slab"/>
              </a:rPr>
              <a:t>Unit 1</a:t>
            </a:r>
          </a:p>
        </p:txBody>
      </p:sp>
      <p:sp>
        <p:nvSpPr>
          <p:cNvPr id="11" name="Rectangle 10"/>
          <p:cNvSpPr/>
          <p:nvPr/>
        </p:nvSpPr>
        <p:spPr>
          <a:xfrm>
            <a:off x="2999743" y="5264764"/>
            <a:ext cx="2348902" cy="11755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5750" tIns="182874" rIns="365750" bIns="182874" rtlCol="0" anchor="ctr">
            <a:normAutofit/>
          </a:bodyPr>
          <a:lstStyle/>
          <a:p>
            <a:pPr algn="ctr" defTabSz="914232"/>
            <a:r>
              <a:rPr lang="en-US" sz="1700" b="1">
                <a:solidFill>
                  <a:srgbClr val="1E1E1E"/>
                </a:solidFill>
                <a:latin typeface="Roboto Slab"/>
              </a:rPr>
              <a:t>Unit 4</a:t>
            </a:r>
          </a:p>
        </p:txBody>
      </p:sp>
      <p:sp>
        <p:nvSpPr>
          <p:cNvPr id="12" name="Rectangle 11"/>
          <p:cNvSpPr/>
          <p:nvPr/>
        </p:nvSpPr>
        <p:spPr>
          <a:xfrm>
            <a:off x="2999743" y="2592115"/>
            <a:ext cx="2348902" cy="11755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5750" tIns="182874" rIns="365750" bIns="182874" rtlCol="0" anchor="ctr">
            <a:normAutofit/>
          </a:bodyPr>
          <a:lstStyle/>
          <a:p>
            <a:pPr algn="ctr" defTabSz="914232"/>
            <a:r>
              <a:rPr lang="en-US" sz="1700" b="1">
                <a:solidFill>
                  <a:srgbClr val="1E1E1E"/>
                </a:solidFill>
                <a:latin typeface="Roboto Slab"/>
              </a:rPr>
              <a:t>Unit 2</a:t>
            </a:r>
          </a:p>
        </p:txBody>
      </p:sp>
      <p:sp>
        <p:nvSpPr>
          <p:cNvPr id="13" name="Rectangle 12"/>
          <p:cNvSpPr/>
          <p:nvPr/>
        </p:nvSpPr>
        <p:spPr>
          <a:xfrm>
            <a:off x="2999743" y="3941223"/>
            <a:ext cx="2348902" cy="11755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5750" tIns="182874" rIns="365750" bIns="182874" rtlCol="0" anchor="ctr">
            <a:normAutofit/>
          </a:bodyPr>
          <a:lstStyle/>
          <a:p>
            <a:pPr algn="ctr" defTabSz="914232"/>
            <a:r>
              <a:rPr lang="en-US" sz="1700" b="1">
                <a:solidFill>
                  <a:srgbClr val="1E1E1E"/>
                </a:solidFill>
                <a:latin typeface="Roboto Slab"/>
              </a:rPr>
              <a:t>Unit 3</a:t>
            </a:r>
          </a:p>
        </p:txBody>
      </p:sp>
      <p:sp>
        <p:nvSpPr>
          <p:cNvPr id="14" name="Rectangle 13"/>
          <p:cNvSpPr/>
          <p:nvPr/>
        </p:nvSpPr>
        <p:spPr>
          <a:xfrm>
            <a:off x="5467929" y="1265397"/>
            <a:ext cx="4358647" cy="11755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188" tIns="182874" rIns="457188" bIns="182874" rtlCol="0" anchor="ctr">
            <a:noAutofit/>
          </a:bodyPr>
          <a:lstStyle/>
          <a:p>
            <a:pPr algn="ctr" defTabSz="2437952">
              <a:buSzPct val="125000"/>
              <a:defRPr sz="5000" b="0">
                <a:solidFill>
                  <a:srgbClr val="1E1E1E"/>
                </a:solidFill>
                <a:latin typeface="Roboto"/>
                <a:ea typeface="Roboto"/>
                <a:cs typeface="Roboto"/>
                <a:sym typeface="Roboto"/>
              </a:defRPr>
            </a:pPr>
            <a:r>
              <a:rPr lang="en-US" sz="1600" b="1">
                <a:solidFill>
                  <a:srgbClr val="1E1E1E"/>
                </a:solidFill>
                <a:latin typeface="Roboto"/>
                <a:ea typeface="Roboto"/>
                <a:sym typeface="Roboto"/>
              </a:rPr>
              <a:t>Origins of the African Diaspora</a:t>
            </a:r>
            <a:endParaRPr lang="en-US" sz="1264">
              <a:solidFill>
                <a:schemeClr val="tx1"/>
              </a:solidFill>
            </a:endParaRPr>
          </a:p>
        </p:txBody>
      </p:sp>
      <p:sp>
        <p:nvSpPr>
          <p:cNvPr id="15" name="Rectangle 14"/>
          <p:cNvSpPr/>
          <p:nvPr/>
        </p:nvSpPr>
        <p:spPr>
          <a:xfrm>
            <a:off x="5467929" y="5264764"/>
            <a:ext cx="4358647" cy="11755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188" tIns="182874" rIns="457188" bIns="182874" rtlCol="0" anchor="ctr">
            <a:normAutofit/>
          </a:bodyPr>
          <a:lstStyle/>
          <a:p>
            <a:pPr algn="ctr" defTabSz="2437952">
              <a:buSzPct val="125000"/>
              <a:defRPr sz="5000" b="0">
                <a:solidFill>
                  <a:srgbClr val="1E1E1E"/>
                </a:solidFill>
                <a:latin typeface="Roboto"/>
                <a:ea typeface="Roboto"/>
                <a:cs typeface="Roboto"/>
                <a:sym typeface="Roboto"/>
              </a:defRPr>
            </a:pPr>
            <a:r>
              <a:rPr lang="en-US" sz="1600" b="1">
                <a:solidFill>
                  <a:srgbClr val="1E1E1E"/>
                </a:solidFill>
                <a:latin typeface="Roboto"/>
                <a:ea typeface="Roboto"/>
                <a:sym typeface="Roboto"/>
              </a:rPr>
              <a:t>Movements and Debates</a:t>
            </a:r>
          </a:p>
          <a:p>
            <a:pPr algn="ctr" defTabSz="2437952">
              <a:buSzPct val="125000"/>
              <a:defRPr sz="5000" b="0">
                <a:solidFill>
                  <a:srgbClr val="1E1E1E"/>
                </a:solidFill>
                <a:latin typeface="Roboto"/>
                <a:ea typeface="Roboto"/>
                <a:cs typeface="Roboto"/>
                <a:sym typeface="Roboto"/>
              </a:defRPr>
            </a:pPr>
            <a:endParaRPr lang="en-US" sz="1250">
              <a:solidFill>
                <a:srgbClr val="1E1E1E"/>
              </a:solidFill>
              <a:latin typeface="Roboto"/>
              <a:ea typeface="Roboto"/>
              <a:cs typeface="Roboto"/>
            </a:endParaRPr>
          </a:p>
        </p:txBody>
      </p:sp>
      <p:sp>
        <p:nvSpPr>
          <p:cNvPr id="16" name="Rectangle 15"/>
          <p:cNvSpPr/>
          <p:nvPr/>
        </p:nvSpPr>
        <p:spPr>
          <a:xfrm>
            <a:off x="5467929" y="2592115"/>
            <a:ext cx="4358647" cy="11755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188" tIns="182874" rIns="457188" bIns="182874" rtlCol="0" anchor="ctr">
            <a:normAutofit/>
          </a:bodyPr>
          <a:lstStyle/>
          <a:p>
            <a:pPr algn="ctr" defTabSz="2437952">
              <a:buSzPct val="125000"/>
              <a:defRPr sz="5000" b="0">
                <a:solidFill>
                  <a:srgbClr val="1E1E1E"/>
                </a:solidFill>
                <a:latin typeface="Roboto"/>
                <a:ea typeface="Roboto"/>
                <a:cs typeface="Roboto"/>
                <a:sym typeface="Roboto"/>
              </a:defRPr>
            </a:pPr>
            <a:r>
              <a:rPr lang="en-US" sz="1600" b="1">
                <a:solidFill>
                  <a:srgbClr val="1E1E1E"/>
                </a:solidFill>
                <a:latin typeface="Roboto"/>
                <a:ea typeface="Roboto"/>
                <a:cs typeface="Roboto"/>
                <a:sym typeface="Roboto"/>
              </a:rPr>
              <a:t>Freedom, Enslavement, and Resistance </a:t>
            </a:r>
            <a:endParaRPr lang="en-US" sz="1600">
              <a:solidFill>
                <a:srgbClr val="1E1E1E"/>
              </a:solidFill>
              <a:latin typeface="Roboto"/>
              <a:ea typeface="Roboto"/>
              <a:cs typeface="Roboto"/>
            </a:endParaRPr>
          </a:p>
        </p:txBody>
      </p:sp>
      <p:sp>
        <p:nvSpPr>
          <p:cNvPr id="17" name="Rectangle 16"/>
          <p:cNvSpPr/>
          <p:nvPr/>
        </p:nvSpPr>
        <p:spPr>
          <a:xfrm>
            <a:off x="5467929" y="3941223"/>
            <a:ext cx="4358647" cy="11755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188" tIns="182874" rIns="457188" bIns="182874" rtlCol="0" anchor="ctr">
            <a:normAutofit/>
          </a:bodyPr>
          <a:lstStyle/>
          <a:p>
            <a:pPr algn="ctr" defTabSz="2437952">
              <a:buSzPct val="125000"/>
              <a:defRPr sz="5000" b="0">
                <a:solidFill>
                  <a:srgbClr val="1E1E1E"/>
                </a:solidFill>
                <a:latin typeface="Roboto"/>
                <a:ea typeface="Roboto"/>
                <a:cs typeface="Roboto"/>
                <a:sym typeface="Roboto"/>
              </a:defRPr>
            </a:pPr>
            <a:r>
              <a:rPr lang="en-US" sz="1600" b="1">
                <a:solidFill>
                  <a:srgbClr val="1E1E1E"/>
                </a:solidFill>
                <a:latin typeface="Roboto"/>
                <a:ea typeface="Roboto"/>
                <a:sym typeface="Roboto"/>
              </a:rPr>
              <a:t>The Practice of Freedom</a:t>
            </a:r>
            <a:endParaRPr lang="en-US" sz="1264">
              <a:solidFill>
                <a:srgbClr val="1E1E1E"/>
              </a:solidFill>
              <a:latin typeface="Roboto"/>
              <a:ea typeface="Roboto"/>
              <a:cs typeface="Roboto"/>
              <a:sym typeface="Roboto"/>
            </a:endParaRPr>
          </a:p>
        </p:txBody>
      </p:sp>
    </p:spTree>
    <p:extLst>
      <p:ext uri="{BB962C8B-B14F-4D97-AF65-F5344CB8AC3E}">
        <p14:creationId xmlns:p14="http://schemas.microsoft.com/office/powerpoint/2010/main" val="263030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B099BE7-79FA-3725-F3B6-0AB9BCF25CA6}"/>
              </a:ext>
            </a:extLst>
          </p:cNvPr>
          <p:cNvPicPr>
            <a:picLocks noChangeAspect="1"/>
          </p:cNvPicPr>
          <p:nvPr/>
        </p:nvPicPr>
        <p:blipFill>
          <a:blip r:embed="rId2"/>
          <a:stretch>
            <a:fillRect/>
          </a:stretch>
        </p:blipFill>
        <p:spPr>
          <a:xfrm>
            <a:off x="1955254" y="742203"/>
            <a:ext cx="8035523" cy="5986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247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23CB-65CE-CBD1-D1D3-B8C79C7D78D0}"/>
              </a:ext>
            </a:extLst>
          </p:cNvPr>
          <p:cNvSpPr>
            <a:spLocks noGrp="1"/>
          </p:cNvSpPr>
          <p:nvPr>
            <p:ph type="title"/>
          </p:nvPr>
        </p:nvSpPr>
        <p:spPr/>
        <p:txBody>
          <a:bodyPr/>
          <a:lstStyle/>
          <a:p>
            <a:r>
              <a:rPr lang="en-US" sz="2000" b="1">
                <a:effectLst/>
              </a:rPr>
              <a:t>TOPICS </a:t>
            </a:r>
            <a:br>
              <a:rPr lang="en-US" b="1">
                <a:solidFill>
                  <a:srgbClr val="0082E0"/>
                </a:solidFill>
              </a:rPr>
            </a:br>
            <a:endParaRPr lang="en-US"/>
          </a:p>
        </p:txBody>
      </p:sp>
      <p:sp>
        <p:nvSpPr>
          <p:cNvPr id="3" name="Text Placeholder 2">
            <a:extLst>
              <a:ext uri="{FF2B5EF4-FFF2-40B4-BE49-F238E27FC236}">
                <a16:creationId xmlns:a16="http://schemas.microsoft.com/office/drawing/2014/main" id="{790E028F-86E8-3977-890E-8B65663370D4}"/>
              </a:ext>
            </a:extLst>
          </p:cNvPr>
          <p:cNvSpPr>
            <a:spLocks noGrp="1"/>
          </p:cNvSpPr>
          <p:nvPr>
            <p:ph type="body" sz="quarter" idx="10"/>
          </p:nvPr>
        </p:nvSpPr>
        <p:spPr/>
        <p:txBody>
          <a:bodyPr>
            <a:normAutofit/>
          </a:bodyPr>
          <a:lstStyle/>
          <a:p>
            <a:r>
              <a:rPr lang="en-US" b="1" dirty="0">
                <a:effectLst/>
              </a:rPr>
              <a:t>Required Sources</a:t>
            </a:r>
            <a:r>
              <a:rPr lang="en-US" b="1">
                <a:effectLst/>
              </a:rPr>
              <a:t>: </a:t>
            </a:r>
            <a:r>
              <a:rPr lang="en-US">
                <a:effectLst/>
              </a:rPr>
              <a:t>College-level coursework in African American studies requires that students engage directly with sources from a variety of disciplines – works of art and music, sociological data, historical records, and so on. The source encounters embedded in each topic are required and have been curated to help focus and guide instruction. Schools are responsible for making these sources available to each student in the course. </a:t>
            </a:r>
            <a:endParaRPr lang="en-US" b="1">
              <a:effectLst/>
            </a:endParaRPr>
          </a:p>
          <a:p>
            <a:r>
              <a:rPr lang="en-US" b="1">
                <a:effectLst/>
              </a:rPr>
              <a:t>Learning Objectives: </a:t>
            </a:r>
            <a:r>
              <a:rPr lang="en-US">
                <a:effectLst/>
              </a:rPr>
              <a:t>These statements indicate what a student must know and be able to do after learning the topic. Learning objectives pair skills with content knowledge. </a:t>
            </a:r>
          </a:p>
          <a:p>
            <a:r>
              <a:rPr lang="en-US" b="1">
                <a:effectLst/>
              </a:rPr>
              <a:t>Essential Knowledge: </a:t>
            </a:r>
            <a:r>
              <a:rPr lang="en-US">
                <a:effectLst/>
              </a:rPr>
              <a:t>Essential knowledge statements comprise the content knowledge required to demonstrate mastery of the learning objective. These statements provide the level of detail that may appear within AP exam questions about the topic. </a:t>
            </a:r>
          </a:p>
          <a:p>
            <a:r>
              <a:rPr lang="en-US" altLang="zh-CN"/>
              <a:t>Teachers should utilize these three required components to develop daily lesson plans for this course. In addition, for some topics several non-required components are included as additional supports for lesson planning and instruction: </a:t>
            </a:r>
            <a:endParaRPr lang="en-US"/>
          </a:p>
          <a:p>
            <a:pPr lvl="1"/>
            <a:r>
              <a:rPr lang="en-US" altLang="zh-CN" sz="1800" b="1"/>
              <a:t>Source Notes: </a:t>
            </a:r>
            <a:r>
              <a:rPr lang="en-US" altLang="zh-CN" sz="1800"/>
              <a:t>While not part of the AP exam, these notes provide teachers with broader context for the topic and required sources, which may be useful for illustrating the topic or for preventing misunderstandings. </a:t>
            </a:r>
            <a:endParaRPr lang="en-US" sz="1800"/>
          </a:p>
          <a:p>
            <a:endParaRPr lang="en-US"/>
          </a:p>
        </p:txBody>
      </p:sp>
      <p:sp>
        <p:nvSpPr>
          <p:cNvPr id="4" name="Subtitle 3">
            <a:extLst>
              <a:ext uri="{FF2B5EF4-FFF2-40B4-BE49-F238E27FC236}">
                <a16:creationId xmlns:a16="http://schemas.microsoft.com/office/drawing/2014/main" id="{D898DEDB-8896-4204-100C-D5D4A98DA1EA}"/>
              </a:ext>
            </a:extLst>
          </p:cNvPr>
          <p:cNvSpPr>
            <a:spLocks noGrp="1"/>
          </p:cNvSpPr>
          <p:nvPr>
            <p:ph type="subTitle" idx="1"/>
          </p:nvPr>
        </p:nvSpPr>
        <p:spPr/>
        <p:txBody>
          <a:bodyPr/>
          <a:lstStyle/>
          <a:p>
            <a:r>
              <a:rPr lang="en-US" sz="1800" b="0">
                <a:solidFill>
                  <a:schemeClr val="tx1"/>
                </a:solidFill>
                <a:effectLst/>
                <a:latin typeface="Arial" panose="020B0604020202020204" pitchFamily="34" charset="0"/>
              </a:rPr>
              <a:t>Each topic contains three required components: </a:t>
            </a:r>
            <a:endParaRPr lang="en-US" b="0">
              <a:solidFill>
                <a:schemeClr val="tx1"/>
              </a:solidFill>
              <a:effectLst/>
              <a:latin typeface="Arial" panose="020B0604020202020204" pitchFamily="34" charset="0"/>
            </a:endParaRPr>
          </a:p>
          <a:p>
            <a:endParaRPr lang="en-US"/>
          </a:p>
        </p:txBody>
      </p:sp>
    </p:spTree>
    <p:extLst>
      <p:ext uri="{BB962C8B-B14F-4D97-AF65-F5344CB8AC3E}">
        <p14:creationId xmlns:p14="http://schemas.microsoft.com/office/powerpoint/2010/main" val="251437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75444" y="567058"/>
            <a:ext cx="5678115" cy="435173"/>
          </a:xfrm>
        </p:spPr>
        <p:txBody>
          <a:bodyPr/>
          <a:lstStyle/>
          <a:p>
            <a:r>
              <a:rPr lang="en-US" dirty="0"/>
              <a:t>What is in this presentation? </a:t>
            </a:r>
          </a:p>
        </p:txBody>
      </p:sp>
      <p:sp>
        <p:nvSpPr>
          <p:cNvPr id="3" name="Rectangle 2"/>
          <p:cNvSpPr/>
          <p:nvPr/>
        </p:nvSpPr>
        <p:spPr>
          <a:xfrm>
            <a:off x="6420644" y="841976"/>
            <a:ext cx="5985805" cy="523220"/>
          </a:xfrm>
          <a:prstGeom prst="rect">
            <a:avLst/>
          </a:prstGeom>
        </p:spPr>
        <p:txBody>
          <a:bodyPr wrap="square" lIns="0">
            <a:normAutofit/>
          </a:bodyPr>
          <a:lstStyle/>
          <a:p>
            <a:r>
              <a:rPr lang="en-US" sz="2000">
                <a:latin typeface="+mj-lt"/>
              </a:rPr>
              <a:t>Overview of AP African American Studies</a:t>
            </a:r>
          </a:p>
        </p:txBody>
      </p:sp>
      <p:sp>
        <p:nvSpPr>
          <p:cNvPr id="5" name="Rectangle 4"/>
          <p:cNvSpPr/>
          <p:nvPr/>
        </p:nvSpPr>
        <p:spPr>
          <a:xfrm>
            <a:off x="5740331" y="841789"/>
            <a:ext cx="637621" cy="523220"/>
          </a:xfrm>
          <a:prstGeom prst="rect">
            <a:avLst/>
          </a:prstGeom>
        </p:spPr>
        <p:txBody>
          <a:bodyPr wrap="square" lIns="0">
            <a:spAutoFit/>
          </a:bodyPr>
          <a:lstStyle/>
          <a:p>
            <a:r>
              <a:rPr lang="en-US" sz="2800" b="1">
                <a:solidFill>
                  <a:schemeClr val="accent3"/>
                </a:solidFill>
                <a:latin typeface="+mj-lt"/>
              </a:rPr>
              <a:t>01</a:t>
            </a:r>
          </a:p>
        </p:txBody>
      </p:sp>
      <p:sp>
        <p:nvSpPr>
          <p:cNvPr id="7" name="Rectangle 6"/>
          <p:cNvSpPr/>
          <p:nvPr/>
        </p:nvSpPr>
        <p:spPr>
          <a:xfrm>
            <a:off x="5740331" y="1565994"/>
            <a:ext cx="637621" cy="523220"/>
          </a:xfrm>
          <a:prstGeom prst="rect">
            <a:avLst/>
          </a:prstGeom>
        </p:spPr>
        <p:txBody>
          <a:bodyPr wrap="square" lIns="0">
            <a:spAutoFit/>
          </a:bodyPr>
          <a:lstStyle/>
          <a:p>
            <a:r>
              <a:rPr lang="en-US" sz="2800" b="1" dirty="0">
                <a:solidFill>
                  <a:schemeClr val="accent3"/>
                </a:solidFill>
                <a:latin typeface="+mj-lt"/>
              </a:rPr>
              <a:t>02</a:t>
            </a:r>
          </a:p>
        </p:txBody>
      </p:sp>
      <p:sp>
        <p:nvSpPr>
          <p:cNvPr id="8" name="Rectangle 7"/>
          <p:cNvSpPr/>
          <p:nvPr/>
        </p:nvSpPr>
        <p:spPr>
          <a:xfrm>
            <a:off x="6420643" y="1649726"/>
            <a:ext cx="5985805" cy="523220"/>
          </a:xfrm>
          <a:prstGeom prst="rect">
            <a:avLst/>
          </a:prstGeom>
        </p:spPr>
        <p:txBody>
          <a:bodyPr wrap="square" lIns="0">
            <a:normAutofit/>
          </a:bodyPr>
          <a:lstStyle/>
          <a:p>
            <a:r>
              <a:rPr lang="en-US" sz="2000" dirty="0">
                <a:latin typeface="+mj-lt"/>
              </a:rPr>
              <a:t>Course Framework Overview</a:t>
            </a:r>
          </a:p>
        </p:txBody>
      </p:sp>
      <p:sp>
        <p:nvSpPr>
          <p:cNvPr id="9" name="Rectangle 8"/>
          <p:cNvSpPr/>
          <p:nvPr/>
        </p:nvSpPr>
        <p:spPr>
          <a:xfrm>
            <a:off x="5740331" y="2290199"/>
            <a:ext cx="637621" cy="523220"/>
          </a:xfrm>
          <a:prstGeom prst="rect">
            <a:avLst/>
          </a:prstGeom>
        </p:spPr>
        <p:txBody>
          <a:bodyPr wrap="square" lIns="0">
            <a:spAutoFit/>
          </a:bodyPr>
          <a:lstStyle/>
          <a:p>
            <a:r>
              <a:rPr lang="en-US" sz="2800" b="1">
                <a:solidFill>
                  <a:schemeClr val="accent3"/>
                </a:solidFill>
                <a:latin typeface="+mj-lt"/>
              </a:rPr>
              <a:t>03</a:t>
            </a:r>
          </a:p>
        </p:txBody>
      </p:sp>
      <p:sp>
        <p:nvSpPr>
          <p:cNvPr id="10" name="Rectangle 9"/>
          <p:cNvSpPr/>
          <p:nvPr/>
        </p:nvSpPr>
        <p:spPr>
          <a:xfrm>
            <a:off x="6463338" y="2378835"/>
            <a:ext cx="5985805" cy="523220"/>
          </a:xfrm>
          <a:prstGeom prst="rect">
            <a:avLst/>
          </a:prstGeom>
        </p:spPr>
        <p:txBody>
          <a:bodyPr wrap="square" lIns="0">
            <a:normAutofit/>
          </a:bodyPr>
          <a:lstStyle/>
          <a:p>
            <a:r>
              <a:rPr lang="en-US" sz="2000" dirty="0">
                <a:latin typeface="+mj-lt"/>
              </a:rPr>
              <a:t>Eliciting Course Skills</a:t>
            </a:r>
          </a:p>
        </p:txBody>
      </p:sp>
      <p:sp>
        <p:nvSpPr>
          <p:cNvPr id="11" name="Rectangle 10"/>
          <p:cNvSpPr/>
          <p:nvPr/>
        </p:nvSpPr>
        <p:spPr>
          <a:xfrm>
            <a:off x="5740331" y="3014404"/>
            <a:ext cx="637621" cy="523220"/>
          </a:xfrm>
          <a:prstGeom prst="rect">
            <a:avLst/>
          </a:prstGeom>
        </p:spPr>
        <p:txBody>
          <a:bodyPr wrap="square" lIns="0">
            <a:spAutoFit/>
          </a:bodyPr>
          <a:lstStyle/>
          <a:p>
            <a:r>
              <a:rPr lang="en-US" sz="2800" b="1">
                <a:solidFill>
                  <a:schemeClr val="accent3"/>
                </a:solidFill>
                <a:latin typeface="+mj-lt"/>
              </a:rPr>
              <a:t>04</a:t>
            </a:r>
          </a:p>
        </p:txBody>
      </p:sp>
      <p:sp>
        <p:nvSpPr>
          <p:cNvPr id="13" name="Rectangle 12"/>
          <p:cNvSpPr/>
          <p:nvPr/>
        </p:nvSpPr>
        <p:spPr>
          <a:xfrm>
            <a:off x="5740331" y="3738235"/>
            <a:ext cx="637621" cy="523220"/>
          </a:xfrm>
          <a:prstGeom prst="rect">
            <a:avLst/>
          </a:prstGeom>
        </p:spPr>
        <p:txBody>
          <a:bodyPr wrap="square" lIns="0">
            <a:spAutoFit/>
          </a:bodyPr>
          <a:lstStyle/>
          <a:p>
            <a:r>
              <a:rPr lang="en-US" sz="2800" b="1">
                <a:solidFill>
                  <a:schemeClr val="accent3"/>
                </a:solidFill>
                <a:latin typeface="+mj-lt"/>
              </a:rPr>
              <a:t>05</a:t>
            </a:r>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sp>
        <p:nvSpPr>
          <p:cNvPr id="2" name="Rectangle 1">
            <a:extLst>
              <a:ext uri="{FF2B5EF4-FFF2-40B4-BE49-F238E27FC236}">
                <a16:creationId xmlns:a16="http://schemas.microsoft.com/office/drawing/2014/main" id="{7DD39735-06DE-4EEE-838D-3570CBA68DE5}"/>
              </a:ext>
            </a:extLst>
          </p:cNvPr>
          <p:cNvSpPr/>
          <p:nvPr/>
        </p:nvSpPr>
        <p:spPr>
          <a:xfrm>
            <a:off x="6463338" y="3846119"/>
            <a:ext cx="6174479" cy="523220"/>
          </a:xfrm>
          <a:prstGeom prst="rect">
            <a:avLst/>
          </a:prstGeom>
        </p:spPr>
        <p:txBody>
          <a:bodyPr wrap="square" lIns="0">
            <a:normAutofit/>
          </a:bodyPr>
          <a:lstStyle/>
          <a:p>
            <a:r>
              <a:rPr lang="en-US" sz="2000" dirty="0">
                <a:latin typeface="+mj-lt"/>
              </a:rPr>
              <a:t>P2 AP African American Studies Exam Structure</a:t>
            </a:r>
          </a:p>
        </p:txBody>
      </p:sp>
      <p:sp>
        <p:nvSpPr>
          <p:cNvPr id="21" name="Rectangle 20">
            <a:extLst>
              <a:ext uri="{FF2B5EF4-FFF2-40B4-BE49-F238E27FC236}">
                <a16:creationId xmlns:a16="http://schemas.microsoft.com/office/drawing/2014/main" id="{335319CA-994D-6769-A06F-A048DC19B154}"/>
              </a:ext>
            </a:extLst>
          </p:cNvPr>
          <p:cNvSpPr/>
          <p:nvPr/>
        </p:nvSpPr>
        <p:spPr>
          <a:xfrm>
            <a:off x="6463338" y="3088342"/>
            <a:ext cx="5985805" cy="523220"/>
          </a:xfrm>
          <a:prstGeom prst="rect">
            <a:avLst/>
          </a:prstGeom>
        </p:spPr>
        <p:txBody>
          <a:bodyPr wrap="square" lIns="0">
            <a:normAutofit/>
          </a:bodyPr>
          <a:lstStyle/>
          <a:p>
            <a:r>
              <a:rPr lang="en-US" sz="2000" dirty="0">
                <a:latin typeface="+mj-lt"/>
              </a:rPr>
              <a:t>Summative vs. Formative Assessment</a:t>
            </a:r>
          </a:p>
        </p:txBody>
      </p:sp>
    </p:spTree>
    <p:extLst>
      <p:ext uri="{BB962C8B-B14F-4D97-AF65-F5344CB8AC3E}">
        <p14:creationId xmlns:p14="http://schemas.microsoft.com/office/powerpoint/2010/main" val="82675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313BB6C-A842-A85D-D6A9-4DFA522B2259}"/>
              </a:ext>
            </a:extLst>
          </p:cNvPr>
          <p:cNvGraphicFramePr>
            <a:graphicFrameLocks noChangeAspect="1"/>
          </p:cNvGraphicFramePr>
          <p:nvPr>
            <p:custDataLst>
              <p:tags r:id="rId1"/>
            </p:custDataLst>
            <p:extLst>
              <p:ext uri="{D42A27DB-BD31-4B8C-83A1-F6EECF244321}">
                <p14:modId xmlns:p14="http://schemas.microsoft.com/office/powerpoint/2010/main" val="1319972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1" imgH="298" progId="TCLayout.ActiveDocument.1">
                  <p:embed/>
                </p:oleObj>
              </mc:Choice>
              <mc:Fallback>
                <p:oleObj name="think-cell Slide" r:id="rId3" imgW="301" imgH="298" progId="TCLayout.ActiveDocument.1">
                  <p:embed/>
                  <p:pic>
                    <p:nvPicPr>
                      <p:cNvPr id="8" name="Object 7" hidden="1">
                        <a:extLst>
                          <a:ext uri="{FF2B5EF4-FFF2-40B4-BE49-F238E27FC236}">
                            <a16:creationId xmlns:a16="http://schemas.microsoft.com/office/drawing/2014/main" id="{2313BB6C-A842-A85D-D6A9-4DFA522B22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dirty="0">
                <a:solidFill>
                  <a:schemeClr val="tx2"/>
                </a:solidFill>
                <a:latin typeface="+mj-lt"/>
              </a:rPr>
              <a:t>3</a:t>
            </a:r>
          </a:p>
        </p:txBody>
      </p:sp>
      <p:sp>
        <p:nvSpPr>
          <p:cNvPr id="2" name="TextBox 1"/>
          <p:cNvSpPr txBox="1"/>
          <p:nvPr/>
        </p:nvSpPr>
        <p:spPr>
          <a:xfrm>
            <a:off x="4715669" y="2454475"/>
            <a:ext cx="7118350" cy="1180699"/>
          </a:xfrm>
          <a:prstGeom prst="rect">
            <a:avLst/>
          </a:prstGeom>
          <a:noFill/>
        </p:spPr>
        <p:txBody>
          <a:bodyPr wrap="square" lIns="36000" tIns="36000" rIns="36000" bIns="36000" rtlCol="0" anchor="ctr">
            <a:spAutoFit/>
          </a:bodyPr>
          <a:lstStyle/>
          <a:p>
            <a:r>
              <a:rPr lang="en-US" sz="7200">
                <a:solidFill>
                  <a:schemeClr val="tx2"/>
                </a:solidFill>
                <a:latin typeface="+mj-lt"/>
              </a:rPr>
              <a:t>Cover Page</a:t>
            </a:r>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6" name="Title 5"/>
          <p:cNvSpPr>
            <a:spLocks noGrp="1"/>
          </p:cNvSpPr>
          <p:nvPr>
            <p:ph type="ctrTitle"/>
          </p:nvPr>
        </p:nvSpPr>
        <p:spPr/>
        <p:txBody>
          <a:bodyPr vert="horz"/>
          <a:lstStyle/>
          <a:p>
            <a:r>
              <a:rPr lang="en-US" sz="4800"/>
              <a:t>Eliciting Course Skills</a:t>
            </a:r>
            <a:br>
              <a:rPr lang="en-US" sz="4800"/>
            </a:br>
            <a:endParaRPr lang="en-US" sz="4800"/>
          </a:p>
        </p:txBody>
      </p:sp>
      <p:pic>
        <p:nvPicPr>
          <p:cNvPr id="7" name="Picture 6">
            <a:extLst>
              <a:ext uri="{FF2B5EF4-FFF2-40B4-BE49-F238E27FC236}">
                <a16:creationId xmlns:a16="http://schemas.microsoft.com/office/drawing/2014/main" id="{087D6CEC-67F3-4637-3B3F-4687944F6D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607736" cy="609600"/>
          </a:xfrm>
          <a:prstGeom prst="rect">
            <a:avLst/>
          </a:prstGeom>
        </p:spPr>
      </p:pic>
      <p:sp>
        <p:nvSpPr>
          <p:cNvPr id="10" name="Subtitle 9">
            <a:extLst>
              <a:ext uri="{FF2B5EF4-FFF2-40B4-BE49-F238E27FC236}">
                <a16:creationId xmlns:a16="http://schemas.microsoft.com/office/drawing/2014/main" id="{6321A7CE-8B90-CBF2-BE45-3EA8F51731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159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CEE8E3D1-4823-0F69-F38D-BD4C4D660A88}"/>
              </a:ext>
            </a:extLst>
          </p:cNvPr>
          <p:cNvGraphicFramePr>
            <a:graphicFrameLocks noGrp="1"/>
          </p:cNvGraphicFramePr>
          <p:nvPr>
            <p:extLst>
              <p:ext uri="{D42A27DB-BD31-4B8C-83A1-F6EECF244321}">
                <p14:modId xmlns:p14="http://schemas.microsoft.com/office/powerpoint/2010/main" val="2375610536"/>
              </p:ext>
            </p:extLst>
          </p:nvPr>
        </p:nvGraphicFramePr>
        <p:xfrm>
          <a:off x="500856" y="404812"/>
          <a:ext cx="11839575" cy="2011680"/>
        </p:xfrm>
        <a:graphic>
          <a:graphicData uri="http://schemas.openxmlformats.org/drawingml/2006/table">
            <a:tbl>
              <a:tblPr firstRow="1" bandRow="1">
                <a:tableStyleId>{5DA37D80-6434-44D0-A028-1B22A696006F}</a:tableStyleId>
              </a:tblPr>
              <a:tblGrid>
                <a:gridCol w="3946525">
                  <a:extLst>
                    <a:ext uri="{9D8B030D-6E8A-4147-A177-3AD203B41FA5}">
                      <a16:colId xmlns:a16="http://schemas.microsoft.com/office/drawing/2014/main" val="4263147645"/>
                    </a:ext>
                  </a:extLst>
                </a:gridCol>
                <a:gridCol w="3946525">
                  <a:extLst>
                    <a:ext uri="{9D8B030D-6E8A-4147-A177-3AD203B41FA5}">
                      <a16:colId xmlns:a16="http://schemas.microsoft.com/office/drawing/2014/main" val="2783292555"/>
                    </a:ext>
                  </a:extLst>
                </a:gridCol>
                <a:gridCol w="3946525">
                  <a:extLst>
                    <a:ext uri="{9D8B030D-6E8A-4147-A177-3AD203B41FA5}">
                      <a16:colId xmlns:a16="http://schemas.microsoft.com/office/drawing/2014/main" val="458411812"/>
                    </a:ext>
                  </a:extLst>
                </a:gridCol>
              </a:tblGrid>
              <a:tr h="370840">
                <a:tc>
                  <a:txBody>
                    <a:bodyPr/>
                    <a:lstStyle/>
                    <a:p>
                      <a:r>
                        <a:rPr lang="en-US" sz="2000">
                          <a:solidFill>
                            <a:srgbClr val="006699"/>
                          </a:solidFill>
                          <a:latin typeface="+mj-lt"/>
                        </a:rPr>
                        <a:t>Skill Category 1</a:t>
                      </a:r>
                    </a:p>
                  </a:txBody>
                  <a:tcPr>
                    <a:solidFill>
                      <a:schemeClr val="accent4">
                        <a:lumMod val="60000"/>
                        <a:lumOff val="40000"/>
                      </a:schemeClr>
                    </a:solidFill>
                  </a:tcPr>
                </a:tc>
                <a:tc>
                  <a:txBody>
                    <a:bodyPr/>
                    <a:lstStyle/>
                    <a:p>
                      <a:pPr marL="0" marR="0" lvl="0" indent="0" algn="l" defTabSz="981334" rtl="0" eaLnBrk="1" fontAlgn="auto" latinLnBrk="0" hangingPunct="1">
                        <a:lnSpc>
                          <a:spcPct val="100000"/>
                        </a:lnSpc>
                        <a:spcBef>
                          <a:spcPts val="0"/>
                        </a:spcBef>
                        <a:spcAft>
                          <a:spcPts val="0"/>
                        </a:spcAft>
                        <a:buClrTx/>
                        <a:buSzTx/>
                        <a:buFontTx/>
                        <a:buNone/>
                        <a:tabLst/>
                        <a:defRPr/>
                      </a:pPr>
                      <a:r>
                        <a:rPr lang="en-US" sz="2000" b="1" kern="1200">
                          <a:solidFill>
                            <a:srgbClr val="006699"/>
                          </a:solidFill>
                          <a:latin typeface="+mj-lt"/>
                          <a:ea typeface="+mn-ea"/>
                          <a:cs typeface="+mn-cs"/>
                        </a:rPr>
                        <a:t>Skill Category 2</a:t>
                      </a:r>
                    </a:p>
                  </a:txBody>
                  <a:tcPr>
                    <a:solidFill>
                      <a:schemeClr val="accent4">
                        <a:lumMod val="60000"/>
                        <a:lumOff val="40000"/>
                      </a:schemeClr>
                    </a:solidFill>
                  </a:tcPr>
                </a:tc>
                <a:tc>
                  <a:txBody>
                    <a:bodyPr/>
                    <a:lstStyle/>
                    <a:p>
                      <a:pPr marL="0" marR="0" lvl="0" indent="0" algn="l" defTabSz="981334" rtl="0" eaLnBrk="1" fontAlgn="auto" latinLnBrk="0" hangingPunct="1">
                        <a:lnSpc>
                          <a:spcPct val="100000"/>
                        </a:lnSpc>
                        <a:spcBef>
                          <a:spcPts val="0"/>
                        </a:spcBef>
                        <a:spcAft>
                          <a:spcPts val="0"/>
                        </a:spcAft>
                        <a:buClrTx/>
                        <a:buSzTx/>
                        <a:buFontTx/>
                        <a:buNone/>
                        <a:tabLst/>
                        <a:defRPr/>
                      </a:pPr>
                      <a:r>
                        <a:rPr lang="en-US" sz="2000" b="1" kern="1200">
                          <a:solidFill>
                            <a:srgbClr val="006699"/>
                          </a:solidFill>
                          <a:latin typeface="+mj-lt"/>
                          <a:ea typeface="+mn-ea"/>
                          <a:cs typeface="+mn-cs"/>
                        </a:rPr>
                        <a:t>Skill Category 3</a:t>
                      </a:r>
                    </a:p>
                  </a:txBody>
                  <a:tcPr>
                    <a:solidFill>
                      <a:schemeClr val="accent4">
                        <a:lumMod val="60000"/>
                        <a:lumOff val="40000"/>
                      </a:schemeClr>
                    </a:solidFill>
                  </a:tcPr>
                </a:tc>
                <a:extLst>
                  <a:ext uri="{0D108BD9-81ED-4DB2-BD59-A6C34878D82A}">
                    <a16:rowId xmlns:a16="http://schemas.microsoft.com/office/drawing/2014/main" val="2540930332"/>
                  </a:ext>
                </a:extLst>
              </a:tr>
              <a:tr h="370840">
                <a:tc>
                  <a:txBody>
                    <a:bodyPr/>
                    <a:lstStyle/>
                    <a:p>
                      <a:endParaRPr lang="en-US" sz="400" b="1" i="1">
                        <a:solidFill>
                          <a:srgbClr val="006699"/>
                        </a:solidFill>
                        <a:latin typeface="+mj-lt"/>
                      </a:endParaRPr>
                    </a:p>
                    <a:p>
                      <a:r>
                        <a:rPr lang="en-US" sz="1600" b="1" i="1">
                          <a:solidFill>
                            <a:srgbClr val="006699"/>
                          </a:solidFill>
                          <a:latin typeface="+mj-lt"/>
                        </a:rPr>
                        <a:t>Applying Disciplinary Knowledge  </a:t>
                      </a:r>
                      <a:r>
                        <a:rPr lang="en-US" sz="1600" b="1">
                          <a:solidFill>
                            <a:srgbClr val="006699"/>
                          </a:solidFill>
                          <a:highlight>
                            <a:srgbClr val="CC3399"/>
                          </a:highlight>
                        </a:rPr>
                        <a:t>  </a:t>
                      </a:r>
                      <a:r>
                        <a:rPr lang="en-US" sz="1600" b="1">
                          <a:solidFill>
                            <a:schemeClr val="accent2"/>
                          </a:solidFill>
                          <a:highlight>
                            <a:srgbClr val="CC3399"/>
                          </a:highlight>
                        </a:rPr>
                        <a:t>   </a:t>
                      </a:r>
                      <a:endParaRPr lang="en-US" sz="1600" b="1" i="0">
                        <a:solidFill>
                          <a:schemeClr val="accent2"/>
                        </a:solidFill>
                        <a:latin typeface="+mn-lt"/>
                      </a:endParaRPr>
                    </a:p>
                  </a:txBody>
                  <a:tcPr>
                    <a:lnB w="12700" cap="flat" cmpd="sng" algn="ctr">
                      <a:noFill/>
                      <a:prstDash val="solid"/>
                      <a:round/>
                      <a:headEnd type="none" w="med" len="med"/>
                      <a:tailEnd type="none" w="med" len="med"/>
                    </a:lnB>
                    <a:solidFill>
                      <a:schemeClr val="accent4">
                        <a:alpha val="20000"/>
                      </a:schemeClr>
                    </a:solidFill>
                  </a:tcPr>
                </a:tc>
                <a:tc>
                  <a:txBody>
                    <a:bodyPr/>
                    <a:lstStyle/>
                    <a:p>
                      <a:endParaRPr lang="en-US" sz="400" b="1" i="1">
                        <a:solidFill>
                          <a:srgbClr val="006699"/>
                        </a:solidFill>
                        <a:latin typeface="+mj-lt"/>
                      </a:endParaRPr>
                    </a:p>
                    <a:p>
                      <a:r>
                        <a:rPr lang="en-US" sz="1600" b="1" i="1">
                          <a:solidFill>
                            <a:srgbClr val="006699"/>
                          </a:solidFill>
                          <a:latin typeface="+mj-lt"/>
                        </a:rPr>
                        <a:t>Source Analysis </a:t>
                      </a:r>
                      <a:r>
                        <a:rPr lang="en-US" sz="1600" b="1" i="0">
                          <a:solidFill>
                            <a:srgbClr val="006699"/>
                          </a:solidFill>
                          <a:latin typeface="+mn-lt"/>
                        </a:rPr>
                        <a:t> </a:t>
                      </a:r>
                      <a:r>
                        <a:rPr lang="en-US" sz="1600" b="1" i="0">
                          <a:solidFill>
                            <a:srgbClr val="006699"/>
                          </a:solidFill>
                          <a:highlight>
                            <a:srgbClr val="006699"/>
                          </a:highlight>
                          <a:latin typeface="+mn-lt"/>
                        </a:rPr>
                        <a:t>  </a:t>
                      </a:r>
                      <a:endParaRPr lang="en-US" sz="1600" b="1" i="1">
                        <a:solidFill>
                          <a:srgbClr val="006699"/>
                        </a:solidFill>
                        <a:highlight>
                          <a:srgbClr val="006699"/>
                        </a:highlight>
                        <a:latin typeface="+mj-lt"/>
                      </a:endParaRPr>
                    </a:p>
                  </a:txBody>
                  <a:tcPr>
                    <a:lnB w="12700" cap="flat" cmpd="sng" algn="ctr">
                      <a:noFill/>
                      <a:prstDash val="solid"/>
                      <a:round/>
                      <a:headEnd type="none" w="med" len="med"/>
                      <a:tailEnd type="none" w="med" len="med"/>
                    </a:lnB>
                    <a:solidFill>
                      <a:schemeClr val="accent4">
                        <a:alpha val="20000"/>
                      </a:schemeClr>
                    </a:solidFill>
                  </a:tcPr>
                </a:tc>
                <a:tc>
                  <a:txBody>
                    <a:bodyPr/>
                    <a:lstStyle/>
                    <a:p>
                      <a:endParaRPr lang="en-US" sz="400" b="1" i="1">
                        <a:solidFill>
                          <a:srgbClr val="006699"/>
                        </a:solidFill>
                        <a:latin typeface="+mj-lt"/>
                      </a:endParaRPr>
                    </a:p>
                    <a:p>
                      <a:r>
                        <a:rPr lang="en-US" sz="1600" b="1" i="1">
                          <a:solidFill>
                            <a:srgbClr val="006699"/>
                          </a:solidFill>
                          <a:latin typeface="+mj-lt"/>
                        </a:rPr>
                        <a:t>Argumentation</a:t>
                      </a:r>
                      <a:r>
                        <a:rPr lang="en-US" sz="1600" b="1" i="1">
                          <a:solidFill>
                            <a:schemeClr val="accent3">
                              <a:lumMod val="75000"/>
                            </a:schemeClr>
                          </a:solidFill>
                          <a:latin typeface="+mj-lt"/>
                        </a:rPr>
                        <a:t>  </a:t>
                      </a:r>
                      <a:r>
                        <a:rPr lang="en-US" sz="1600" b="1" i="1">
                          <a:solidFill>
                            <a:schemeClr val="accent3">
                              <a:lumMod val="75000"/>
                            </a:schemeClr>
                          </a:solidFill>
                          <a:highlight>
                            <a:srgbClr val="9B4803"/>
                          </a:highlight>
                          <a:latin typeface="+mj-lt"/>
                        </a:rPr>
                        <a:t>  </a:t>
                      </a:r>
                      <a:endParaRPr lang="en-US" sz="1600" b="1" i="1">
                        <a:solidFill>
                          <a:srgbClr val="9B4803"/>
                        </a:solidFill>
                        <a:highlight>
                          <a:srgbClr val="9B4803"/>
                        </a:highlight>
                        <a:latin typeface="+mj-lt"/>
                      </a:endParaRPr>
                    </a:p>
                  </a:txBody>
                  <a:tcPr>
                    <a:lnB w="12700" cap="flat" cmpd="sng" algn="ctr">
                      <a:noFill/>
                      <a:prstDash val="solid"/>
                      <a:round/>
                      <a:headEnd type="none" w="med" len="med"/>
                      <a:tailEnd type="none" w="med" len="med"/>
                    </a:lnB>
                    <a:solidFill>
                      <a:schemeClr val="accent4">
                        <a:alpha val="20000"/>
                      </a:schemeClr>
                    </a:solidFill>
                  </a:tcPr>
                </a:tc>
                <a:extLst>
                  <a:ext uri="{0D108BD9-81ED-4DB2-BD59-A6C34878D82A}">
                    <a16:rowId xmlns:a16="http://schemas.microsoft.com/office/drawing/2014/main" val="4155005230"/>
                  </a:ext>
                </a:extLst>
              </a:tr>
              <a:tr h="370840">
                <a:tc>
                  <a:txBody>
                    <a:bodyPr/>
                    <a:lstStyle/>
                    <a:p>
                      <a:r>
                        <a:rPr lang="en-US" sz="1200" i="1"/>
                        <a:t>Explain course concepts, developments, patterns, and processes (e.g., cultural, historical, political, social).  </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200" i="1"/>
                        <a:t>Evaluate written and visual sources, and data (including historical documents, literary texts, music lyrics, works of art, material culture, maps, tables, charts, graphs, and surveys).</a:t>
                      </a:r>
                    </a:p>
                    <a:p>
                      <a:endParaRPr lang="en-US" sz="120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200" i="1"/>
                        <a:t>Develop an argument using a line of reasoning to connect claims and evidence.</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85398659"/>
                  </a:ext>
                </a:extLst>
              </a:tr>
              <a:tr h="0">
                <a:tc>
                  <a:txBody>
                    <a:bodyPr/>
                    <a:lstStyle/>
                    <a:p>
                      <a:endParaRPr lang="en-US" sz="800"/>
                    </a:p>
                  </a:txBody>
                  <a:tcPr>
                    <a:lnT w="12700" cmpd="sng">
                      <a:noFill/>
                    </a:lnT>
                    <a:lnB w="28575" cap="flat" cmpd="sng" algn="ctr">
                      <a:solidFill>
                        <a:schemeClr val="tx1"/>
                      </a:solidFill>
                      <a:prstDash val="solid"/>
                      <a:round/>
                      <a:headEnd type="none" w="med" len="med"/>
                      <a:tailEnd type="none" w="med" len="med"/>
                    </a:lnB>
                    <a:pattFill prst="wdUpDiag">
                      <a:fgClr>
                        <a:schemeClr val="accent4">
                          <a:lumMod val="40000"/>
                          <a:lumOff val="60000"/>
                        </a:schemeClr>
                      </a:fgClr>
                      <a:bgClr>
                        <a:schemeClr val="accent4">
                          <a:lumMod val="20000"/>
                          <a:lumOff val="80000"/>
                        </a:schemeClr>
                      </a:bgClr>
                    </a:pattFill>
                  </a:tcPr>
                </a:tc>
                <a:tc>
                  <a:txBody>
                    <a:bodyPr/>
                    <a:lstStyle/>
                    <a:p>
                      <a:endParaRPr lang="en-US" sz="800"/>
                    </a:p>
                  </a:txBody>
                  <a:tcPr>
                    <a:lnT w="12700" cmpd="sng">
                      <a:noFill/>
                    </a:lnT>
                    <a:lnB w="28575" cap="flat" cmpd="sng" algn="ctr">
                      <a:solidFill>
                        <a:schemeClr val="tx1"/>
                      </a:solidFill>
                      <a:prstDash val="solid"/>
                      <a:round/>
                      <a:headEnd type="none" w="med" len="med"/>
                      <a:tailEnd type="none" w="med" len="med"/>
                    </a:lnB>
                    <a:pattFill prst="wdUpDiag">
                      <a:fgClr>
                        <a:schemeClr val="accent4">
                          <a:lumMod val="40000"/>
                          <a:lumOff val="60000"/>
                        </a:schemeClr>
                      </a:fgClr>
                      <a:bgClr>
                        <a:schemeClr val="accent4">
                          <a:lumMod val="20000"/>
                          <a:lumOff val="80000"/>
                        </a:schemeClr>
                      </a:bgClr>
                    </a:pattFill>
                  </a:tcPr>
                </a:tc>
                <a:tc>
                  <a:txBody>
                    <a:bodyPr/>
                    <a:lstStyle/>
                    <a:p>
                      <a:endParaRPr lang="en-US" sz="800" b="1"/>
                    </a:p>
                  </a:txBody>
                  <a:tcPr>
                    <a:lnT w="12700" cmpd="sng">
                      <a:noFill/>
                    </a:lnT>
                    <a:lnB w="28575" cap="flat" cmpd="sng" algn="ctr">
                      <a:solidFill>
                        <a:schemeClr val="tx1"/>
                      </a:solidFill>
                      <a:prstDash val="solid"/>
                      <a:round/>
                      <a:headEnd type="none" w="med" len="med"/>
                      <a:tailEnd type="none" w="med" len="med"/>
                    </a:lnB>
                    <a:pattFill prst="wdUpDiag">
                      <a:fgClr>
                        <a:schemeClr val="accent4">
                          <a:lumMod val="40000"/>
                          <a:lumOff val="60000"/>
                        </a:schemeClr>
                      </a:fgClr>
                      <a:bgClr>
                        <a:schemeClr val="accent4">
                          <a:lumMod val="20000"/>
                          <a:lumOff val="80000"/>
                        </a:schemeClr>
                      </a:bgClr>
                    </a:pattFill>
                  </a:tcPr>
                </a:tc>
                <a:extLst>
                  <a:ext uri="{0D108BD9-81ED-4DB2-BD59-A6C34878D82A}">
                    <a16:rowId xmlns:a16="http://schemas.microsoft.com/office/drawing/2014/main" val="22119382"/>
                  </a:ext>
                </a:extLst>
              </a:tr>
            </a:tbl>
          </a:graphicData>
        </a:graphic>
      </p:graphicFrame>
      <p:sp>
        <p:nvSpPr>
          <p:cNvPr id="2" name="TextBox 1">
            <a:extLst>
              <a:ext uri="{FF2B5EF4-FFF2-40B4-BE49-F238E27FC236}">
                <a16:creationId xmlns:a16="http://schemas.microsoft.com/office/drawing/2014/main" id="{0CC51063-2058-3104-0D37-8FCFC5009AF0}"/>
              </a:ext>
            </a:extLst>
          </p:cNvPr>
          <p:cNvSpPr txBox="1"/>
          <p:nvPr/>
        </p:nvSpPr>
        <p:spPr>
          <a:xfrm>
            <a:off x="609600" y="2562225"/>
            <a:ext cx="3657600" cy="4073798"/>
          </a:xfrm>
          <a:prstGeom prst="rect">
            <a:avLst/>
          </a:prstGeom>
          <a:noFill/>
        </p:spPr>
        <p:txBody>
          <a:bodyPr wrap="square" lIns="36000" tIns="36000" rIns="36000" bIns="36000" rtlCol="0">
            <a:spAutoFit/>
          </a:bodyPr>
          <a:lstStyle/>
          <a:p>
            <a:pPr>
              <a:spcAft>
                <a:spcPts val="2400"/>
              </a:spcAft>
            </a:pPr>
            <a:r>
              <a:rPr lang="en-US" sz="1500" b="1">
                <a:solidFill>
                  <a:schemeClr val="accent2"/>
                </a:solidFill>
                <a:highlight>
                  <a:srgbClr val="CC3399"/>
                </a:highlight>
              </a:rPr>
              <a:t> 1A </a:t>
            </a:r>
            <a:r>
              <a:rPr lang="en-US" sz="1500" b="1">
                <a:solidFill>
                  <a:schemeClr val="accent2"/>
                </a:solidFill>
              </a:rPr>
              <a:t> </a:t>
            </a:r>
            <a:r>
              <a:rPr lang="en-US" sz="1500"/>
              <a:t>Identify and explain course concepts, developments, and processes.</a:t>
            </a:r>
          </a:p>
          <a:p>
            <a:pPr>
              <a:spcAft>
                <a:spcPts val="2400"/>
              </a:spcAft>
            </a:pPr>
            <a:r>
              <a:rPr lang="en-US" sz="1500" b="1">
                <a:solidFill>
                  <a:schemeClr val="accent2"/>
                </a:solidFill>
                <a:highlight>
                  <a:srgbClr val="CC3399"/>
                </a:highlight>
              </a:rPr>
              <a:t> 1B </a:t>
            </a:r>
            <a:r>
              <a:rPr lang="en-US" sz="1500"/>
              <a:t> Identify and explain the context of a specific event, development, or process. </a:t>
            </a:r>
          </a:p>
          <a:p>
            <a:pPr>
              <a:spcAft>
                <a:spcPts val="2400"/>
              </a:spcAft>
            </a:pPr>
            <a:r>
              <a:rPr lang="en-US" sz="1500" b="1">
                <a:solidFill>
                  <a:schemeClr val="accent2"/>
                </a:solidFill>
                <a:highlight>
                  <a:srgbClr val="CC3399"/>
                </a:highlight>
              </a:rPr>
              <a:t> 1C </a:t>
            </a:r>
            <a:r>
              <a:rPr lang="en-US" sz="1500"/>
              <a:t> Identify and explain patterns, connections, or other relationships (causation, changes, continuities, comparison). </a:t>
            </a:r>
          </a:p>
          <a:p>
            <a:pPr>
              <a:spcAft>
                <a:spcPts val="2400"/>
              </a:spcAft>
            </a:pPr>
            <a:r>
              <a:rPr lang="en-US" sz="1500" b="1">
                <a:solidFill>
                  <a:schemeClr val="accent2"/>
                </a:solidFill>
                <a:highlight>
                  <a:srgbClr val="CC3399"/>
                </a:highlight>
              </a:rPr>
              <a:t> 1D </a:t>
            </a:r>
            <a:r>
              <a:rPr lang="en-US" sz="1500"/>
              <a:t> Explain how course concepts, developments, and processes relate to the discipline of African American studies.</a:t>
            </a:r>
          </a:p>
          <a:p>
            <a:endParaRPr lang="en-US" sz="1500"/>
          </a:p>
        </p:txBody>
      </p:sp>
      <p:sp>
        <p:nvSpPr>
          <p:cNvPr id="5" name="TextBox 4">
            <a:extLst>
              <a:ext uri="{FF2B5EF4-FFF2-40B4-BE49-F238E27FC236}">
                <a16:creationId xmlns:a16="http://schemas.microsoft.com/office/drawing/2014/main" id="{99B096B4-1513-4857-9E9F-B96921741B08}"/>
              </a:ext>
            </a:extLst>
          </p:cNvPr>
          <p:cNvSpPr txBox="1"/>
          <p:nvPr/>
        </p:nvSpPr>
        <p:spPr>
          <a:xfrm>
            <a:off x="4604544" y="2562225"/>
            <a:ext cx="3657600" cy="3535189"/>
          </a:xfrm>
          <a:prstGeom prst="rect">
            <a:avLst/>
          </a:prstGeom>
          <a:noFill/>
        </p:spPr>
        <p:txBody>
          <a:bodyPr wrap="square" lIns="36000" tIns="36000" rIns="36000" bIns="36000" rtlCol="0">
            <a:spAutoFit/>
          </a:bodyPr>
          <a:lstStyle/>
          <a:p>
            <a:pPr>
              <a:spcAft>
                <a:spcPts val="2400"/>
              </a:spcAft>
            </a:pPr>
            <a:r>
              <a:rPr lang="en-US" sz="1500" b="1">
                <a:solidFill>
                  <a:schemeClr val="accent2"/>
                </a:solidFill>
                <a:highlight>
                  <a:srgbClr val="006699"/>
                </a:highlight>
              </a:rPr>
              <a:t> 2A </a:t>
            </a:r>
            <a:r>
              <a:rPr lang="en-US" sz="1500"/>
              <a:t> Identify and explain a source’s claim(s), evidence, and reasoning.</a:t>
            </a:r>
          </a:p>
          <a:p>
            <a:pPr>
              <a:spcAft>
                <a:spcPts val="2400"/>
              </a:spcAft>
            </a:pPr>
            <a:r>
              <a:rPr lang="en-US" sz="1500" b="1">
                <a:solidFill>
                  <a:schemeClr val="accent2"/>
                </a:solidFill>
                <a:highlight>
                  <a:srgbClr val="006699"/>
                </a:highlight>
              </a:rPr>
              <a:t> 2B </a:t>
            </a:r>
            <a:r>
              <a:rPr lang="en-US" sz="1500"/>
              <a:t> Describe a source’s perspective, purpose, context, and audience. </a:t>
            </a:r>
          </a:p>
          <a:p>
            <a:pPr>
              <a:spcAft>
                <a:spcPts val="2400"/>
              </a:spcAft>
            </a:pPr>
            <a:r>
              <a:rPr lang="en-US" sz="1500" b="1">
                <a:solidFill>
                  <a:schemeClr val="accent2"/>
                </a:solidFill>
                <a:highlight>
                  <a:srgbClr val="006699"/>
                </a:highlight>
              </a:rPr>
              <a:t> 2C </a:t>
            </a:r>
            <a:r>
              <a:rPr lang="en-US" sz="1500"/>
              <a:t> Explain the significance of a source’s perspective, purpose, context, and audience.</a:t>
            </a:r>
          </a:p>
          <a:p>
            <a:pPr>
              <a:spcAft>
                <a:spcPts val="2400"/>
              </a:spcAft>
            </a:pPr>
            <a:r>
              <a:rPr lang="en-US" sz="1500" b="1">
                <a:solidFill>
                  <a:schemeClr val="accent2"/>
                </a:solidFill>
                <a:highlight>
                  <a:srgbClr val="006699"/>
                </a:highlight>
              </a:rPr>
              <a:t> 2D </a:t>
            </a:r>
            <a:r>
              <a:rPr lang="en-US" sz="1500"/>
              <a:t> Describe and draw conclusions from patterns, trends, and limitations in data, making connections to relevant course content.</a:t>
            </a:r>
          </a:p>
        </p:txBody>
      </p:sp>
      <p:sp>
        <p:nvSpPr>
          <p:cNvPr id="7" name="TextBox 6">
            <a:extLst>
              <a:ext uri="{FF2B5EF4-FFF2-40B4-BE49-F238E27FC236}">
                <a16:creationId xmlns:a16="http://schemas.microsoft.com/office/drawing/2014/main" id="{BDFC989F-BF36-6277-B3AA-0C38A22426FD}"/>
              </a:ext>
            </a:extLst>
          </p:cNvPr>
          <p:cNvSpPr txBox="1"/>
          <p:nvPr/>
        </p:nvSpPr>
        <p:spPr>
          <a:xfrm>
            <a:off x="8542338" y="2562225"/>
            <a:ext cx="3657600" cy="3842966"/>
          </a:xfrm>
          <a:prstGeom prst="rect">
            <a:avLst/>
          </a:prstGeom>
          <a:noFill/>
        </p:spPr>
        <p:txBody>
          <a:bodyPr wrap="square" lIns="36000" tIns="36000" rIns="36000" bIns="36000" rtlCol="0">
            <a:spAutoFit/>
          </a:bodyPr>
          <a:lstStyle/>
          <a:p>
            <a:pPr>
              <a:spcAft>
                <a:spcPts val="2400"/>
              </a:spcAft>
            </a:pPr>
            <a:r>
              <a:rPr lang="en-US" sz="1500" b="1">
                <a:solidFill>
                  <a:schemeClr val="tx2"/>
                </a:solidFill>
                <a:highlight>
                  <a:srgbClr val="008D8A"/>
                </a:highlight>
              </a:rPr>
              <a:t> 3A </a:t>
            </a:r>
            <a:r>
              <a:rPr lang="en-US" sz="1500"/>
              <a:t> Formulate a defensible claim. </a:t>
            </a:r>
          </a:p>
          <a:p>
            <a:pPr>
              <a:spcAft>
                <a:spcPts val="2400"/>
              </a:spcAft>
            </a:pPr>
            <a:r>
              <a:rPr lang="en-US" sz="1500" b="1">
                <a:solidFill>
                  <a:schemeClr val="tx2"/>
                </a:solidFill>
                <a:highlight>
                  <a:srgbClr val="008D8A"/>
                </a:highlight>
              </a:rPr>
              <a:t> 3B </a:t>
            </a:r>
            <a:r>
              <a:rPr lang="en-US" sz="1500"/>
              <a:t> Support a claim or argument using specific and relevant evidence. </a:t>
            </a:r>
          </a:p>
          <a:p>
            <a:pPr>
              <a:spcAft>
                <a:spcPts val="2400"/>
              </a:spcAft>
            </a:pPr>
            <a:r>
              <a:rPr lang="en-US" sz="1500" b="1">
                <a:solidFill>
                  <a:schemeClr val="tx2"/>
                </a:solidFill>
                <a:highlight>
                  <a:srgbClr val="008D8A"/>
                </a:highlight>
              </a:rPr>
              <a:t> 3C </a:t>
            </a:r>
            <a:r>
              <a:rPr lang="en-US" sz="1500"/>
              <a:t> Strategically select sources—evaluating the credibility of the evidence they present—to effectively support a claim.</a:t>
            </a:r>
          </a:p>
          <a:p>
            <a:pPr>
              <a:spcAft>
                <a:spcPts val="2400"/>
              </a:spcAft>
            </a:pPr>
            <a:r>
              <a:rPr lang="en-US" sz="1500" b="1">
                <a:solidFill>
                  <a:schemeClr val="tx2"/>
                </a:solidFill>
                <a:highlight>
                  <a:srgbClr val="008D8A"/>
                </a:highlight>
              </a:rPr>
              <a:t> 3D </a:t>
            </a:r>
            <a:r>
              <a:rPr lang="en-US" sz="1500"/>
              <a:t> Select and consistently apply an appropriate citation style.</a:t>
            </a:r>
          </a:p>
          <a:p>
            <a:pPr>
              <a:spcAft>
                <a:spcPts val="2400"/>
              </a:spcAft>
            </a:pPr>
            <a:r>
              <a:rPr lang="en-US" sz="1500" b="1">
                <a:solidFill>
                  <a:schemeClr val="tx2"/>
                </a:solidFill>
                <a:highlight>
                  <a:srgbClr val="008D8A"/>
                </a:highlight>
              </a:rPr>
              <a:t> 3E </a:t>
            </a:r>
            <a:r>
              <a:rPr lang="en-US" sz="1500"/>
              <a:t> Use a line of reasoning to develop a well-supported argument.</a:t>
            </a:r>
          </a:p>
        </p:txBody>
      </p:sp>
      <p:sp>
        <p:nvSpPr>
          <p:cNvPr id="8" name="Arrow: Curved Right 7">
            <a:extLst>
              <a:ext uri="{FF2B5EF4-FFF2-40B4-BE49-F238E27FC236}">
                <a16:creationId xmlns:a16="http://schemas.microsoft.com/office/drawing/2014/main" id="{CFAD2351-840A-EE12-F77D-E2C1204B2C3A}"/>
              </a:ext>
            </a:extLst>
          </p:cNvPr>
          <p:cNvSpPr/>
          <p:nvPr/>
        </p:nvSpPr>
        <p:spPr>
          <a:xfrm>
            <a:off x="153986" y="2771137"/>
            <a:ext cx="333375" cy="822960"/>
          </a:xfrm>
          <a:prstGeom prst="curvedRightArrow">
            <a:avLst/>
          </a:prstGeom>
          <a:solidFill>
            <a:srgbClr val="0066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9" name="Arrow: Curved Right 8">
            <a:extLst>
              <a:ext uri="{FF2B5EF4-FFF2-40B4-BE49-F238E27FC236}">
                <a16:creationId xmlns:a16="http://schemas.microsoft.com/office/drawing/2014/main" id="{153BB5DE-A16C-3255-8B41-DD4812163069}"/>
              </a:ext>
            </a:extLst>
          </p:cNvPr>
          <p:cNvSpPr/>
          <p:nvPr/>
        </p:nvSpPr>
        <p:spPr>
          <a:xfrm>
            <a:off x="162718" y="3713700"/>
            <a:ext cx="333375" cy="822960"/>
          </a:xfrm>
          <a:prstGeom prst="curvedRightArrow">
            <a:avLst/>
          </a:prstGeom>
          <a:solidFill>
            <a:srgbClr val="0066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10" name="Arrow: Curved Right 9">
            <a:extLst>
              <a:ext uri="{FF2B5EF4-FFF2-40B4-BE49-F238E27FC236}">
                <a16:creationId xmlns:a16="http://schemas.microsoft.com/office/drawing/2014/main" id="{B937BABA-1F43-45E1-45C4-2DDEBBD5032C}"/>
              </a:ext>
            </a:extLst>
          </p:cNvPr>
          <p:cNvSpPr/>
          <p:nvPr/>
        </p:nvSpPr>
        <p:spPr>
          <a:xfrm>
            <a:off x="162718" y="4665788"/>
            <a:ext cx="333375" cy="822960"/>
          </a:xfrm>
          <a:prstGeom prst="curvedRightArrow">
            <a:avLst/>
          </a:prstGeom>
          <a:solidFill>
            <a:srgbClr val="0066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6" name="Oval 5">
            <a:extLst>
              <a:ext uri="{FF2B5EF4-FFF2-40B4-BE49-F238E27FC236}">
                <a16:creationId xmlns:a16="http://schemas.microsoft.com/office/drawing/2014/main" id="{AA27A967-288F-9C5D-E0F4-34DA97E6D11C}"/>
              </a:ext>
            </a:extLst>
          </p:cNvPr>
          <p:cNvSpPr/>
          <p:nvPr/>
        </p:nvSpPr>
        <p:spPr>
          <a:xfrm>
            <a:off x="11368564" y="5615038"/>
            <a:ext cx="1097280" cy="1097280"/>
          </a:xfrm>
          <a:prstGeom prst="ellipse">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50" b="1">
                <a:solidFill>
                  <a:srgbClr val="FFFFFF"/>
                </a:solidFill>
                <a:latin typeface="Roboto Slab"/>
              </a:rPr>
              <a:t>Page 9</a:t>
            </a:r>
            <a:endParaRPr kumimoji="0" lang="en-US" sz="1250" b="1" i="0" u="none" strike="noStrike" kern="1200" cap="none" spc="0" normalizeH="0" baseline="0" noProof="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429102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500"/>
                                        <p:tgtEl>
                                          <p:spTgt spid="5">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fade">
                                      <p:cBhvr>
                                        <p:cTn id="61" dur="500"/>
                                        <p:tgtEl>
                                          <p:spTgt spid="5">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Effect transition="in" filter="fade">
                                      <p:cBhvr>
                                        <p:cTn id="66" dur="500"/>
                                        <p:tgtEl>
                                          <p:spTgt spid="5">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Effect transition="in" filter="fade">
                                      <p:cBhvr>
                                        <p:cTn id="71" dur="500"/>
                                        <p:tgtEl>
                                          <p:spTgt spid="5">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
                                            <p:txEl>
                                              <p:pRg st="0" end="0"/>
                                            </p:txEl>
                                          </p:spTgt>
                                        </p:tgtEl>
                                        <p:attrNameLst>
                                          <p:attrName>style.visibility</p:attrName>
                                        </p:attrNameLst>
                                      </p:cBhvr>
                                      <p:to>
                                        <p:strVal val="visible"/>
                                      </p:to>
                                    </p:set>
                                    <p:animEffect transition="in" filter="fade">
                                      <p:cBhvr>
                                        <p:cTn id="76" dur="500"/>
                                        <p:tgtEl>
                                          <p:spTgt spid="7">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animEffect transition="in" filter="fade">
                                      <p:cBhvr>
                                        <p:cTn id="81" dur="500"/>
                                        <p:tgtEl>
                                          <p:spTgt spid="7">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
                                            <p:txEl>
                                              <p:pRg st="2" end="2"/>
                                            </p:txEl>
                                          </p:spTgt>
                                        </p:tgtEl>
                                        <p:attrNameLst>
                                          <p:attrName>style.visibility</p:attrName>
                                        </p:attrNameLst>
                                      </p:cBhvr>
                                      <p:to>
                                        <p:strVal val="visible"/>
                                      </p:to>
                                    </p:set>
                                    <p:animEffect transition="in" filter="fade">
                                      <p:cBhvr>
                                        <p:cTn id="86" dur="500"/>
                                        <p:tgtEl>
                                          <p:spTgt spid="7">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
                                            <p:txEl>
                                              <p:pRg st="3" end="3"/>
                                            </p:txEl>
                                          </p:spTgt>
                                        </p:tgtEl>
                                        <p:attrNameLst>
                                          <p:attrName>style.visibility</p:attrName>
                                        </p:attrNameLst>
                                      </p:cBhvr>
                                      <p:to>
                                        <p:strVal val="visible"/>
                                      </p:to>
                                    </p:set>
                                    <p:animEffect transition="in" filter="fade">
                                      <p:cBhvr>
                                        <p:cTn id="91" dur="500"/>
                                        <p:tgtEl>
                                          <p:spTgt spid="7">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
                                            <p:txEl>
                                              <p:pRg st="4" end="4"/>
                                            </p:txEl>
                                          </p:spTgt>
                                        </p:tgtEl>
                                        <p:attrNameLst>
                                          <p:attrName>style.visibility</p:attrName>
                                        </p:attrNameLst>
                                      </p:cBhvr>
                                      <p:to>
                                        <p:strVal val="visible"/>
                                      </p:to>
                                    </p:set>
                                    <p:animEffect transition="in" filter="fade">
                                      <p:cBhvr>
                                        <p:cTn id="9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dirty="0">
                <a:solidFill>
                  <a:schemeClr val="tx2"/>
                </a:solidFill>
                <a:latin typeface="+mj-lt"/>
              </a:rPr>
              <a:t>4</a:t>
            </a:r>
          </a:p>
        </p:txBody>
      </p:sp>
      <p:sp>
        <p:nvSpPr>
          <p:cNvPr id="2" name="TextBox 1"/>
          <p:cNvSpPr txBox="1"/>
          <p:nvPr/>
        </p:nvSpPr>
        <p:spPr>
          <a:xfrm>
            <a:off x="4715669" y="2454475"/>
            <a:ext cx="7118350" cy="1180699"/>
          </a:xfrm>
          <a:prstGeom prst="rect">
            <a:avLst/>
          </a:prstGeom>
          <a:noFill/>
        </p:spPr>
        <p:txBody>
          <a:bodyPr wrap="square" lIns="36000" tIns="36000" rIns="36000" bIns="36000" rtlCol="0" anchor="ctr">
            <a:spAutoFit/>
          </a:bodyPr>
          <a:lstStyle/>
          <a:p>
            <a:r>
              <a:rPr lang="en-US" sz="7200">
                <a:solidFill>
                  <a:schemeClr val="tx2"/>
                </a:solidFill>
                <a:latin typeface="+mj-lt"/>
              </a:rPr>
              <a:t>Cover Page</a:t>
            </a:r>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6" name="Title 5"/>
          <p:cNvSpPr>
            <a:spLocks noGrp="1"/>
          </p:cNvSpPr>
          <p:nvPr>
            <p:ph type="ctrTitle"/>
          </p:nvPr>
        </p:nvSpPr>
        <p:spPr/>
        <p:txBody>
          <a:bodyPr/>
          <a:lstStyle/>
          <a:p>
            <a:r>
              <a:rPr lang="en-US" sz="4800"/>
              <a:t>Summative vs. Formative Assessment</a:t>
            </a:r>
          </a:p>
        </p:txBody>
      </p:sp>
      <p:pic>
        <p:nvPicPr>
          <p:cNvPr id="7" name="Picture 6">
            <a:extLst>
              <a:ext uri="{FF2B5EF4-FFF2-40B4-BE49-F238E27FC236}">
                <a16:creationId xmlns:a16="http://schemas.microsoft.com/office/drawing/2014/main" id="{6D5AA1FB-9B8F-CADF-FA10-C55B55072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07736" cy="609600"/>
          </a:xfrm>
          <a:prstGeom prst="rect">
            <a:avLst/>
          </a:prstGeom>
        </p:spPr>
      </p:pic>
      <p:sp>
        <p:nvSpPr>
          <p:cNvPr id="9" name="Subtitle 8">
            <a:extLst>
              <a:ext uri="{FF2B5EF4-FFF2-40B4-BE49-F238E27FC236}">
                <a16:creationId xmlns:a16="http://schemas.microsoft.com/office/drawing/2014/main" id="{AA2C257C-71DC-007E-5FE2-AFCB34E0E0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219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Comparing Formative and Summative Assessments</a:t>
            </a:r>
          </a:p>
        </p:txBody>
      </p: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sp>
        <p:nvSpPr>
          <p:cNvPr id="38" name="Rectangle 37"/>
          <p:cNvSpPr/>
          <p:nvPr/>
        </p:nvSpPr>
        <p:spPr>
          <a:xfrm>
            <a:off x="375444" y="1369535"/>
            <a:ext cx="5962294" cy="5049676"/>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2064" tIns="274320" rIns="36000" bIns="36000" rtlCol="0" anchor="t">
            <a:normAutofit/>
          </a:bodyPr>
          <a:lstStyle/>
          <a:p>
            <a:r>
              <a:rPr lang="en-US" sz="2400" b="1">
                <a:solidFill>
                  <a:schemeClr val="tx1"/>
                </a:solidFill>
                <a:latin typeface="+mj-lt"/>
              </a:rPr>
              <a:t>Formative </a:t>
            </a:r>
          </a:p>
          <a:p>
            <a:r>
              <a:rPr lang="en-US" sz="2400" b="1">
                <a:solidFill>
                  <a:schemeClr val="tx1"/>
                </a:solidFill>
                <a:latin typeface="+mj-lt"/>
              </a:rPr>
              <a:t>Assessments</a:t>
            </a:r>
          </a:p>
        </p:txBody>
      </p:sp>
      <p:sp>
        <p:nvSpPr>
          <p:cNvPr id="40" name="Rectangle 39"/>
          <p:cNvSpPr/>
          <p:nvPr/>
        </p:nvSpPr>
        <p:spPr>
          <a:xfrm>
            <a:off x="2045283" y="2862723"/>
            <a:ext cx="3783713" cy="430887"/>
          </a:xfrm>
          <a:prstGeom prst="rect">
            <a:avLst/>
          </a:prstGeom>
        </p:spPr>
        <p:txBody>
          <a:bodyPr wrap="square" lIns="0" tIns="0" rIns="0" bIns="0" anchor="ctr">
            <a:spAutoFit/>
          </a:bodyPr>
          <a:lstStyle/>
          <a:p>
            <a:r>
              <a:rPr lang="en-US" sz="1400"/>
              <a:t>Designed to be used in real-time as part of the instructional cycle</a:t>
            </a:r>
          </a:p>
        </p:txBody>
      </p:sp>
      <p:sp>
        <p:nvSpPr>
          <p:cNvPr id="43" name="Rectangle 42"/>
          <p:cNvSpPr/>
          <p:nvPr/>
        </p:nvSpPr>
        <p:spPr>
          <a:xfrm>
            <a:off x="2045283" y="4080589"/>
            <a:ext cx="3783713" cy="430887"/>
          </a:xfrm>
          <a:prstGeom prst="rect">
            <a:avLst/>
          </a:prstGeom>
        </p:spPr>
        <p:txBody>
          <a:bodyPr wrap="square" lIns="0" tIns="0" rIns="0" bIns="0" anchor="ctr">
            <a:spAutoFit/>
          </a:bodyPr>
          <a:lstStyle/>
          <a:p>
            <a:r>
              <a:rPr lang="en-US" sz="1400"/>
              <a:t>Include timely feedback or follow-up instruction that helps a student learn and improve</a:t>
            </a:r>
          </a:p>
        </p:txBody>
      </p:sp>
      <p:sp>
        <p:nvSpPr>
          <p:cNvPr id="51" name="Rectangle 50"/>
          <p:cNvSpPr/>
          <p:nvPr/>
        </p:nvSpPr>
        <p:spPr>
          <a:xfrm>
            <a:off x="2045283" y="5190733"/>
            <a:ext cx="3783713" cy="646331"/>
          </a:xfrm>
          <a:prstGeom prst="rect">
            <a:avLst/>
          </a:prstGeom>
        </p:spPr>
        <p:txBody>
          <a:bodyPr wrap="square" lIns="0" tIns="0" rIns="0" bIns="0" anchor="ctr">
            <a:spAutoFit/>
          </a:bodyPr>
          <a:lstStyle/>
          <a:p>
            <a:r>
              <a:rPr lang="en-US" sz="1400"/>
              <a:t>Provide opportunities to practice in a low-stakes setting and provide feedback to help students improve</a:t>
            </a:r>
          </a:p>
        </p:txBody>
      </p:sp>
      <p:sp>
        <p:nvSpPr>
          <p:cNvPr id="53" name="Rectangle 52"/>
          <p:cNvSpPr/>
          <p:nvPr/>
        </p:nvSpPr>
        <p:spPr>
          <a:xfrm>
            <a:off x="6484582" y="1369535"/>
            <a:ext cx="5962294" cy="5049676"/>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2064" tIns="274320" rIns="36000" bIns="36000" rtlCol="0" anchor="t">
            <a:normAutofit/>
          </a:bodyPr>
          <a:lstStyle/>
          <a:p>
            <a:r>
              <a:rPr lang="en-US" sz="2400" b="1">
                <a:solidFill>
                  <a:schemeClr val="tx1"/>
                </a:solidFill>
                <a:latin typeface="+mj-lt"/>
              </a:rPr>
              <a:t>Summative</a:t>
            </a:r>
          </a:p>
          <a:p>
            <a:r>
              <a:rPr lang="en-US" sz="2400" b="1">
                <a:solidFill>
                  <a:schemeClr val="tx1"/>
                </a:solidFill>
                <a:latin typeface="+mj-lt"/>
              </a:rPr>
              <a:t>Assessments</a:t>
            </a:r>
          </a:p>
        </p:txBody>
      </p:sp>
      <p:sp>
        <p:nvSpPr>
          <p:cNvPr id="57" name="Rectangle 56"/>
          <p:cNvSpPr/>
          <p:nvPr/>
        </p:nvSpPr>
        <p:spPr>
          <a:xfrm>
            <a:off x="8154421" y="2755001"/>
            <a:ext cx="3783713" cy="646331"/>
          </a:xfrm>
          <a:prstGeom prst="rect">
            <a:avLst/>
          </a:prstGeom>
        </p:spPr>
        <p:txBody>
          <a:bodyPr wrap="square" lIns="0" tIns="0" rIns="0" bIns="0" anchor="ctr">
            <a:spAutoFit/>
          </a:bodyPr>
          <a:lstStyle/>
          <a:p>
            <a:r>
              <a:rPr lang="en-US" sz="1400"/>
              <a:t>Designed to capture the accumulation of a student’s knowledge at the end of a particular instructional cycle</a:t>
            </a:r>
          </a:p>
        </p:txBody>
      </p:sp>
      <p:sp>
        <p:nvSpPr>
          <p:cNvPr id="58" name="Rectangle 57"/>
          <p:cNvSpPr/>
          <p:nvPr/>
        </p:nvSpPr>
        <p:spPr>
          <a:xfrm>
            <a:off x="8154421" y="4080589"/>
            <a:ext cx="3783713" cy="430887"/>
          </a:xfrm>
          <a:prstGeom prst="rect">
            <a:avLst/>
          </a:prstGeom>
        </p:spPr>
        <p:txBody>
          <a:bodyPr wrap="square" lIns="0" tIns="0" rIns="0" bIns="0" anchor="ctr">
            <a:spAutoFit/>
          </a:bodyPr>
          <a:lstStyle/>
          <a:p>
            <a:r>
              <a:rPr lang="en-US" sz="1400"/>
              <a:t>Usually culminating experiences that only report a final “score” (like the AP Exam)</a:t>
            </a:r>
          </a:p>
        </p:txBody>
      </p:sp>
      <p:sp>
        <p:nvSpPr>
          <p:cNvPr id="59" name="Rectangle 58"/>
          <p:cNvSpPr/>
          <p:nvPr/>
        </p:nvSpPr>
        <p:spPr>
          <a:xfrm>
            <a:off x="8154421" y="5298456"/>
            <a:ext cx="3783713" cy="430887"/>
          </a:xfrm>
          <a:prstGeom prst="rect">
            <a:avLst/>
          </a:prstGeom>
        </p:spPr>
        <p:txBody>
          <a:bodyPr wrap="square" lIns="0" tIns="0" rIns="0" bIns="0" anchor="ctr">
            <a:spAutoFit/>
          </a:bodyPr>
          <a:lstStyle/>
          <a:p>
            <a:r>
              <a:rPr lang="en-US" sz="1400"/>
              <a:t>Often formal, high-stakes, and provide little opportunity for feedback </a:t>
            </a:r>
          </a:p>
        </p:txBody>
      </p:sp>
      <p:grpSp>
        <p:nvGrpSpPr>
          <p:cNvPr id="3" name="Group 2">
            <a:extLst>
              <a:ext uri="{FF2B5EF4-FFF2-40B4-BE49-F238E27FC236}">
                <a16:creationId xmlns:a16="http://schemas.microsoft.com/office/drawing/2014/main" id="{B2FD1089-AF62-0905-D7F3-A6A742E81444}"/>
              </a:ext>
            </a:extLst>
          </p:cNvPr>
          <p:cNvGrpSpPr/>
          <p:nvPr/>
        </p:nvGrpSpPr>
        <p:grpSpPr>
          <a:xfrm>
            <a:off x="859854" y="2691608"/>
            <a:ext cx="822960" cy="822960"/>
            <a:chOff x="6678767" y="1005458"/>
            <a:chExt cx="734249" cy="733162"/>
          </a:xfrm>
        </p:grpSpPr>
        <p:sp>
          <p:nvSpPr>
            <p:cNvPr id="4" name="Oval 3">
              <a:extLst>
                <a:ext uri="{FF2B5EF4-FFF2-40B4-BE49-F238E27FC236}">
                  <a16:creationId xmlns:a16="http://schemas.microsoft.com/office/drawing/2014/main" id="{9C37900D-1406-152B-EB6D-0EF9AFECEB03}"/>
                </a:ext>
              </a:extLst>
            </p:cNvPr>
            <p:cNvSpPr/>
            <p:nvPr/>
          </p:nvSpPr>
          <p:spPr>
            <a:xfrm>
              <a:off x="6678767" y="1007100"/>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6" name="Picture 5">
              <a:extLst>
                <a:ext uri="{FF2B5EF4-FFF2-40B4-BE49-F238E27FC236}">
                  <a16:creationId xmlns:a16="http://schemas.microsoft.com/office/drawing/2014/main" id="{466B8B4F-F246-0682-E5D4-D9E08143A79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681496" y="1005458"/>
              <a:ext cx="731520" cy="731520"/>
            </a:xfrm>
            <a:prstGeom prst="rect">
              <a:avLst/>
            </a:prstGeom>
          </p:spPr>
        </p:pic>
      </p:grpSp>
      <p:grpSp>
        <p:nvGrpSpPr>
          <p:cNvPr id="7" name="Group 6">
            <a:extLst>
              <a:ext uri="{FF2B5EF4-FFF2-40B4-BE49-F238E27FC236}">
                <a16:creationId xmlns:a16="http://schemas.microsoft.com/office/drawing/2014/main" id="{0968BEDF-E96B-0DC9-CD8B-F4677E212B46}"/>
              </a:ext>
            </a:extLst>
          </p:cNvPr>
          <p:cNvGrpSpPr/>
          <p:nvPr/>
        </p:nvGrpSpPr>
        <p:grpSpPr>
          <a:xfrm>
            <a:off x="859854" y="3880029"/>
            <a:ext cx="822960" cy="822960"/>
            <a:chOff x="6678767" y="1005458"/>
            <a:chExt cx="734249" cy="733162"/>
          </a:xfrm>
        </p:grpSpPr>
        <p:sp>
          <p:nvSpPr>
            <p:cNvPr id="8" name="Oval 7">
              <a:extLst>
                <a:ext uri="{FF2B5EF4-FFF2-40B4-BE49-F238E27FC236}">
                  <a16:creationId xmlns:a16="http://schemas.microsoft.com/office/drawing/2014/main" id="{A8875733-0729-52B2-24E3-C12955385B09}"/>
                </a:ext>
              </a:extLst>
            </p:cNvPr>
            <p:cNvSpPr/>
            <p:nvPr/>
          </p:nvSpPr>
          <p:spPr>
            <a:xfrm>
              <a:off x="6678767" y="1007100"/>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9" name="Picture 8">
              <a:extLst>
                <a:ext uri="{FF2B5EF4-FFF2-40B4-BE49-F238E27FC236}">
                  <a16:creationId xmlns:a16="http://schemas.microsoft.com/office/drawing/2014/main" id="{33E50C2F-AFA2-526A-8ABE-6C8F5BB8D4D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681496" y="1005458"/>
              <a:ext cx="731520" cy="731520"/>
            </a:xfrm>
            <a:prstGeom prst="rect">
              <a:avLst/>
            </a:prstGeom>
          </p:spPr>
        </p:pic>
      </p:grpSp>
      <p:grpSp>
        <p:nvGrpSpPr>
          <p:cNvPr id="10" name="Group 9">
            <a:extLst>
              <a:ext uri="{FF2B5EF4-FFF2-40B4-BE49-F238E27FC236}">
                <a16:creationId xmlns:a16="http://schemas.microsoft.com/office/drawing/2014/main" id="{E9C32E02-2CDE-9FC7-98AE-226F8B55BD9C}"/>
              </a:ext>
            </a:extLst>
          </p:cNvPr>
          <p:cNvGrpSpPr/>
          <p:nvPr/>
        </p:nvGrpSpPr>
        <p:grpSpPr>
          <a:xfrm>
            <a:off x="858324" y="5128227"/>
            <a:ext cx="822960" cy="822960"/>
            <a:chOff x="6678767" y="1005458"/>
            <a:chExt cx="734249" cy="733162"/>
          </a:xfrm>
        </p:grpSpPr>
        <p:sp>
          <p:nvSpPr>
            <p:cNvPr id="11" name="Oval 10">
              <a:extLst>
                <a:ext uri="{FF2B5EF4-FFF2-40B4-BE49-F238E27FC236}">
                  <a16:creationId xmlns:a16="http://schemas.microsoft.com/office/drawing/2014/main" id="{8B7C280A-BE3D-C570-D48F-5730635B6237}"/>
                </a:ext>
              </a:extLst>
            </p:cNvPr>
            <p:cNvSpPr/>
            <p:nvPr/>
          </p:nvSpPr>
          <p:spPr>
            <a:xfrm>
              <a:off x="6678767" y="1007100"/>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2" name="Picture 11">
              <a:extLst>
                <a:ext uri="{FF2B5EF4-FFF2-40B4-BE49-F238E27FC236}">
                  <a16:creationId xmlns:a16="http://schemas.microsoft.com/office/drawing/2014/main" id="{8508DFA6-C4C4-3FDA-7E81-FCF47A3951A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681496" y="1005458"/>
              <a:ext cx="731520" cy="731520"/>
            </a:xfrm>
            <a:prstGeom prst="rect">
              <a:avLst/>
            </a:prstGeom>
          </p:spPr>
        </p:pic>
      </p:grpSp>
      <p:grpSp>
        <p:nvGrpSpPr>
          <p:cNvPr id="13" name="Group 12">
            <a:extLst>
              <a:ext uri="{FF2B5EF4-FFF2-40B4-BE49-F238E27FC236}">
                <a16:creationId xmlns:a16="http://schemas.microsoft.com/office/drawing/2014/main" id="{EAF227C4-F6C0-6697-97D0-BB0A796808F2}"/>
              </a:ext>
            </a:extLst>
          </p:cNvPr>
          <p:cNvGrpSpPr/>
          <p:nvPr/>
        </p:nvGrpSpPr>
        <p:grpSpPr>
          <a:xfrm>
            <a:off x="6846559" y="2666686"/>
            <a:ext cx="822960" cy="822960"/>
            <a:chOff x="2759232" y="4932776"/>
            <a:chExt cx="736209" cy="733825"/>
          </a:xfrm>
        </p:grpSpPr>
        <p:sp>
          <p:nvSpPr>
            <p:cNvPr id="14" name="Oval 13">
              <a:extLst>
                <a:ext uri="{FF2B5EF4-FFF2-40B4-BE49-F238E27FC236}">
                  <a16:creationId xmlns:a16="http://schemas.microsoft.com/office/drawing/2014/main" id="{7B741DE1-8979-213C-B493-A6A71055907D}"/>
                </a:ext>
              </a:extLst>
            </p:cNvPr>
            <p:cNvSpPr/>
            <p:nvPr/>
          </p:nvSpPr>
          <p:spPr>
            <a:xfrm>
              <a:off x="2760057" y="493508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5" name="Picture 14">
              <a:extLst>
                <a:ext uri="{FF2B5EF4-FFF2-40B4-BE49-F238E27FC236}">
                  <a16:creationId xmlns:a16="http://schemas.microsoft.com/office/drawing/2014/main" id="{317C70A0-03BA-352E-3446-5B08DAE68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232" y="4932776"/>
              <a:ext cx="736209" cy="731520"/>
            </a:xfrm>
            <a:prstGeom prst="rect">
              <a:avLst/>
            </a:prstGeom>
          </p:spPr>
        </p:pic>
      </p:grpSp>
      <p:grpSp>
        <p:nvGrpSpPr>
          <p:cNvPr id="16" name="Group 15">
            <a:extLst>
              <a:ext uri="{FF2B5EF4-FFF2-40B4-BE49-F238E27FC236}">
                <a16:creationId xmlns:a16="http://schemas.microsoft.com/office/drawing/2014/main" id="{8ED4AFB7-6E07-7144-721B-F3B28DC9F06D}"/>
              </a:ext>
            </a:extLst>
          </p:cNvPr>
          <p:cNvGrpSpPr/>
          <p:nvPr/>
        </p:nvGrpSpPr>
        <p:grpSpPr>
          <a:xfrm>
            <a:off x="6846559" y="3894373"/>
            <a:ext cx="822960" cy="822960"/>
            <a:chOff x="2759232" y="4932776"/>
            <a:chExt cx="736209" cy="733825"/>
          </a:xfrm>
        </p:grpSpPr>
        <p:sp>
          <p:nvSpPr>
            <p:cNvPr id="17" name="Oval 16">
              <a:extLst>
                <a:ext uri="{FF2B5EF4-FFF2-40B4-BE49-F238E27FC236}">
                  <a16:creationId xmlns:a16="http://schemas.microsoft.com/office/drawing/2014/main" id="{8521ED1B-2662-E853-C629-9CB80ABA327D}"/>
                </a:ext>
              </a:extLst>
            </p:cNvPr>
            <p:cNvSpPr/>
            <p:nvPr/>
          </p:nvSpPr>
          <p:spPr>
            <a:xfrm>
              <a:off x="2760057" y="493508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8" name="Picture 17">
              <a:extLst>
                <a:ext uri="{FF2B5EF4-FFF2-40B4-BE49-F238E27FC236}">
                  <a16:creationId xmlns:a16="http://schemas.microsoft.com/office/drawing/2014/main" id="{62326BD0-EC9F-5A17-C247-67F78BD6B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232" y="4932776"/>
              <a:ext cx="736209" cy="731520"/>
            </a:xfrm>
            <a:prstGeom prst="rect">
              <a:avLst/>
            </a:prstGeom>
          </p:spPr>
        </p:pic>
      </p:grpSp>
      <p:grpSp>
        <p:nvGrpSpPr>
          <p:cNvPr id="19" name="Group 18">
            <a:extLst>
              <a:ext uri="{FF2B5EF4-FFF2-40B4-BE49-F238E27FC236}">
                <a16:creationId xmlns:a16="http://schemas.microsoft.com/office/drawing/2014/main" id="{DAF5813F-66F1-69D4-69D6-2BA21930943A}"/>
              </a:ext>
            </a:extLst>
          </p:cNvPr>
          <p:cNvGrpSpPr/>
          <p:nvPr/>
        </p:nvGrpSpPr>
        <p:grpSpPr>
          <a:xfrm>
            <a:off x="6852850" y="5102418"/>
            <a:ext cx="822960" cy="822960"/>
            <a:chOff x="2759232" y="4932776"/>
            <a:chExt cx="736209" cy="733825"/>
          </a:xfrm>
        </p:grpSpPr>
        <p:sp>
          <p:nvSpPr>
            <p:cNvPr id="20" name="Oval 19">
              <a:extLst>
                <a:ext uri="{FF2B5EF4-FFF2-40B4-BE49-F238E27FC236}">
                  <a16:creationId xmlns:a16="http://schemas.microsoft.com/office/drawing/2014/main" id="{D033A3D5-EE75-5CF2-53F2-C7458B168FCB}"/>
                </a:ext>
              </a:extLst>
            </p:cNvPr>
            <p:cNvSpPr/>
            <p:nvPr/>
          </p:nvSpPr>
          <p:spPr>
            <a:xfrm>
              <a:off x="2760057" y="493508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21" name="Picture 20">
              <a:extLst>
                <a:ext uri="{FF2B5EF4-FFF2-40B4-BE49-F238E27FC236}">
                  <a16:creationId xmlns:a16="http://schemas.microsoft.com/office/drawing/2014/main" id="{7988F81F-17AB-EF35-8857-F25B1E399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232" y="4932776"/>
              <a:ext cx="736209" cy="731520"/>
            </a:xfrm>
            <a:prstGeom prst="rect">
              <a:avLst/>
            </a:prstGeom>
          </p:spPr>
        </p:pic>
      </p:grpSp>
    </p:spTree>
    <p:extLst>
      <p:ext uri="{BB962C8B-B14F-4D97-AF65-F5344CB8AC3E}">
        <p14:creationId xmlns:p14="http://schemas.microsoft.com/office/powerpoint/2010/main" val="2407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xEl>
                                              <p:pRg st="0" end="0"/>
                                            </p:txEl>
                                          </p:spTgt>
                                        </p:tgtEl>
                                        <p:attrNameLst>
                                          <p:attrName>style.visibility</p:attrName>
                                        </p:attrNameLst>
                                      </p:cBhvr>
                                      <p:to>
                                        <p:strVal val="visible"/>
                                      </p:to>
                                    </p:set>
                                    <p:animEffect transition="in" filter="fade">
                                      <p:cBhvr>
                                        <p:cTn id="15" dur="500"/>
                                        <p:tgtEl>
                                          <p:spTgt spid="5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animEffect transition="in" filter="fade">
                                      <p:cBhvr>
                                        <p:cTn id="23" dur="500"/>
                                        <p:tgtEl>
                                          <p:spTgt spid="43">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xEl>
                                              <p:pRg st="0" end="0"/>
                                            </p:txEl>
                                          </p:spTgt>
                                        </p:tgtEl>
                                        <p:attrNameLst>
                                          <p:attrName>style.visibility</p:attrName>
                                        </p:attrNameLst>
                                      </p:cBhvr>
                                      <p:to>
                                        <p:strVal val="visible"/>
                                      </p:to>
                                    </p:set>
                                    <p:animEffect transition="in" filter="fade">
                                      <p:cBhvr>
                                        <p:cTn id="31" dur="500"/>
                                        <p:tgtEl>
                                          <p:spTgt spid="58">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
                                            <p:txEl>
                                              <p:pRg st="0" end="0"/>
                                            </p:txEl>
                                          </p:spTgt>
                                        </p:tgtEl>
                                        <p:attrNameLst>
                                          <p:attrName>style.visibility</p:attrName>
                                        </p:attrNameLst>
                                      </p:cBhvr>
                                      <p:to>
                                        <p:strVal val="visible"/>
                                      </p:to>
                                    </p:set>
                                    <p:animEffect transition="in" filter="fade">
                                      <p:cBhvr>
                                        <p:cTn id="39" dur="500"/>
                                        <p:tgtEl>
                                          <p:spTgt spid="51">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9">
                                            <p:txEl>
                                              <p:pRg st="0" end="0"/>
                                            </p:txEl>
                                          </p:spTgt>
                                        </p:tgtEl>
                                        <p:attrNameLst>
                                          <p:attrName>style.visibility</p:attrName>
                                        </p:attrNameLst>
                                      </p:cBhvr>
                                      <p:to>
                                        <p:strVal val="visible"/>
                                      </p:to>
                                    </p:set>
                                    <p:animEffect transition="in" filter="fade">
                                      <p:cBhvr>
                                        <p:cTn id="47" dur="500"/>
                                        <p:tgtEl>
                                          <p:spTgt spid="59">
                                            <p:txEl>
                                              <p:pRg st="0" end="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dirty="0">
                <a:solidFill>
                  <a:schemeClr val="tx2"/>
                </a:solidFill>
                <a:latin typeface="+mj-lt"/>
              </a:rPr>
              <a:t>5</a:t>
            </a:r>
          </a:p>
        </p:txBody>
      </p:sp>
      <p:sp>
        <p:nvSpPr>
          <p:cNvPr id="2" name="TextBox 1"/>
          <p:cNvSpPr txBox="1"/>
          <p:nvPr/>
        </p:nvSpPr>
        <p:spPr>
          <a:xfrm>
            <a:off x="4715669" y="2454475"/>
            <a:ext cx="7118350" cy="1180699"/>
          </a:xfrm>
          <a:prstGeom prst="rect">
            <a:avLst/>
          </a:prstGeom>
          <a:noFill/>
        </p:spPr>
        <p:txBody>
          <a:bodyPr wrap="square" lIns="36000" tIns="36000" rIns="36000" bIns="36000" rtlCol="0" anchor="ctr">
            <a:spAutoFit/>
          </a:bodyPr>
          <a:lstStyle/>
          <a:p>
            <a:r>
              <a:rPr lang="en-US" sz="7200">
                <a:solidFill>
                  <a:schemeClr val="tx2"/>
                </a:solidFill>
                <a:latin typeface="+mj-lt"/>
              </a:rPr>
              <a:t>Cover Page</a:t>
            </a:r>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6" name="Title 5"/>
          <p:cNvSpPr>
            <a:spLocks noGrp="1"/>
          </p:cNvSpPr>
          <p:nvPr>
            <p:ph type="ctrTitle"/>
          </p:nvPr>
        </p:nvSpPr>
        <p:spPr>
          <a:xfrm>
            <a:off x="2478656" y="924570"/>
            <a:ext cx="9983309" cy="1646102"/>
          </a:xfrm>
        </p:spPr>
        <p:txBody>
          <a:bodyPr/>
          <a:lstStyle/>
          <a:p>
            <a:r>
              <a:rPr lang="en-US" sz="4800" dirty="0"/>
              <a:t>P2 AP African American Studies </a:t>
            </a:r>
            <a:br>
              <a:rPr lang="en-US" sz="4800" dirty="0"/>
            </a:br>
            <a:r>
              <a:rPr lang="en-US" sz="4800" dirty="0"/>
              <a:t>Exam Structure and College Placement </a:t>
            </a:r>
          </a:p>
        </p:txBody>
      </p:sp>
      <p:pic>
        <p:nvPicPr>
          <p:cNvPr id="7" name="Picture 6">
            <a:extLst>
              <a:ext uri="{FF2B5EF4-FFF2-40B4-BE49-F238E27FC236}">
                <a16:creationId xmlns:a16="http://schemas.microsoft.com/office/drawing/2014/main" id="{FC8BB03F-395E-6A7E-B8AF-8C506B90A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07736" cy="609600"/>
          </a:xfrm>
          <a:prstGeom prst="rect">
            <a:avLst/>
          </a:prstGeom>
        </p:spPr>
      </p:pic>
      <p:sp>
        <p:nvSpPr>
          <p:cNvPr id="9" name="Subtitle 8">
            <a:extLst>
              <a:ext uri="{FF2B5EF4-FFF2-40B4-BE49-F238E27FC236}">
                <a16:creationId xmlns:a16="http://schemas.microsoft.com/office/drawing/2014/main" id="{534DE1AE-1176-2E52-9574-281BEEDFD4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990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67BF-8C59-E2AE-66E4-B0D73A94518A}"/>
              </a:ext>
            </a:extLst>
          </p:cNvPr>
          <p:cNvSpPr>
            <a:spLocks noGrp="1"/>
          </p:cNvSpPr>
          <p:nvPr>
            <p:ph type="title"/>
          </p:nvPr>
        </p:nvSpPr>
        <p:spPr/>
        <p:txBody>
          <a:bodyPr/>
          <a:lstStyle/>
          <a:p>
            <a:r>
              <a:rPr lang="en-US"/>
              <a:t>Exam Overview:</a:t>
            </a:r>
          </a:p>
        </p:txBody>
      </p:sp>
      <p:sp>
        <p:nvSpPr>
          <p:cNvPr id="4" name="Subtitle 3">
            <a:extLst>
              <a:ext uri="{FF2B5EF4-FFF2-40B4-BE49-F238E27FC236}">
                <a16:creationId xmlns:a16="http://schemas.microsoft.com/office/drawing/2014/main" id="{1981A85D-D5D4-6732-7D3C-3C479A79ED00}"/>
              </a:ext>
            </a:extLst>
          </p:cNvPr>
          <p:cNvSpPr>
            <a:spLocks noGrp="1"/>
          </p:cNvSpPr>
          <p:nvPr>
            <p:ph type="subTitle" idx="1"/>
          </p:nvPr>
        </p:nvSpPr>
        <p:spPr>
          <a:xfrm>
            <a:off x="375444" y="1299856"/>
            <a:ext cx="11646884" cy="1512369"/>
          </a:xfrm>
        </p:spPr>
        <p:txBody>
          <a:bodyPr/>
          <a:lstStyle/>
          <a:p>
            <a:r>
              <a:rPr lang="en-US" sz="1800" b="0" i="1" u="none" strike="noStrike" baseline="0">
                <a:solidFill>
                  <a:srgbClr val="292929"/>
                </a:solidFill>
                <a:latin typeface="Lexia-Italic"/>
              </a:rPr>
              <a:t>The AP African American Studies Exam assesses student understanding of the skills and learning objectives outlined in the course framework. The end of course exam is 2 hours 30 minutes long and includes 60 multiple-choice questions and 4 free-response questions. In addition to the end of course exam, the course includes a project that students will submit prior to the end of course exam. The details of the exam can be found below:</a:t>
            </a:r>
            <a:endParaRPr lang="en-US"/>
          </a:p>
        </p:txBody>
      </p:sp>
      <p:graphicFrame>
        <p:nvGraphicFramePr>
          <p:cNvPr id="7" name="Table 7">
            <a:extLst>
              <a:ext uri="{FF2B5EF4-FFF2-40B4-BE49-F238E27FC236}">
                <a16:creationId xmlns:a16="http://schemas.microsoft.com/office/drawing/2014/main" id="{B0AD27E0-64BA-C639-1417-BE7BF6268D81}"/>
              </a:ext>
            </a:extLst>
          </p:cNvPr>
          <p:cNvGraphicFramePr>
            <a:graphicFrameLocks noGrp="1"/>
          </p:cNvGraphicFramePr>
          <p:nvPr>
            <p:extLst>
              <p:ext uri="{D42A27DB-BD31-4B8C-83A1-F6EECF244321}">
                <p14:modId xmlns:p14="http://schemas.microsoft.com/office/powerpoint/2010/main" val="124507378"/>
              </p:ext>
            </p:extLst>
          </p:nvPr>
        </p:nvGraphicFramePr>
        <p:xfrm>
          <a:off x="1509278" y="2890394"/>
          <a:ext cx="9609825" cy="3398520"/>
        </p:xfrm>
        <a:graphic>
          <a:graphicData uri="http://schemas.openxmlformats.org/drawingml/2006/table">
            <a:tbl>
              <a:tblPr firstRow="1" bandRow="1">
                <a:tableStyleId>{F5AB1C69-6EDB-4FF4-983F-18BD219EF322}</a:tableStyleId>
              </a:tblPr>
              <a:tblGrid>
                <a:gridCol w="977250">
                  <a:extLst>
                    <a:ext uri="{9D8B030D-6E8A-4147-A177-3AD203B41FA5}">
                      <a16:colId xmlns:a16="http://schemas.microsoft.com/office/drawing/2014/main" val="1922807711"/>
                    </a:ext>
                  </a:extLst>
                </a:gridCol>
                <a:gridCol w="4243456">
                  <a:extLst>
                    <a:ext uri="{9D8B030D-6E8A-4147-A177-3AD203B41FA5}">
                      <a16:colId xmlns:a16="http://schemas.microsoft.com/office/drawing/2014/main" val="2166267524"/>
                    </a:ext>
                  </a:extLst>
                </a:gridCol>
                <a:gridCol w="2596896">
                  <a:extLst>
                    <a:ext uri="{9D8B030D-6E8A-4147-A177-3AD203B41FA5}">
                      <a16:colId xmlns:a16="http://schemas.microsoft.com/office/drawing/2014/main" val="199522272"/>
                    </a:ext>
                  </a:extLst>
                </a:gridCol>
                <a:gridCol w="1792223">
                  <a:extLst>
                    <a:ext uri="{9D8B030D-6E8A-4147-A177-3AD203B41FA5}">
                      <a16:colId xmlns:a16="http://schemas.microsoft.com/office/drawing/2014/main" val="314768328"/>
                    </a:ext>
                  </a:extLst>
                </a:gridCol>
              </a:tblGrid>
              <a:tr h="294052">
                <a:tc>
                  <a:txBody>
                    <a:bodyPr/>
                    <a:lstStyle/>
                    <a:p>
                      <a:r>
                        <a:rPr lang="en-US"/>
                        <a:t>Section</a:t>
                      </a:r>
                    </a:p>
                  </a:txBody>
                  <a:tcPr/>
                </a:tc>
                <a:tc>
                  <a:txBody>
                    <a:bodyPr/>
                    <a:lstStyle/>
                    <a:p>
                      <a:endParaRPr lang="en-US"/>
                    </a:p>
                  </a:txBody>
                  <a:tcPr/>
                </a:tc>
                <a:tc>
                  <a:txBody>
                    <a:bodyPr/>
                    <a:lstStyle/>
                    <a:p>
                      <a:r>
                        <a:rPr lang="en-US"/>
                        <a:t>Time</a:t>
                      </a:r>
                    </a:p>
                  </a:txBody>
                  <a:tcPr/>
                </a:tc>
                <a:tc>
                  <a:txBody>
                    <a:bodyPr/>
                    <a:lstStyle/>
                    <a:p>
                      <a:endParaRPr lang="en-US"/>
                    </a:p>
                  </a:txBody>
                  <a:tcPr/>
                </a:tc>
                <a:extLst>
                  <a:ext uri="{0D108BD9-81ED-4DB2-BD59-A6C34878D82A}">
                    <a16:rowId xmlns:a16="http://schemas.microsoft.com/office/drawing/2014/main" val="83401793"/>
                  </a:ext>
                </a:extLst>
              </a:tr>
              <a:tr h="370840">
                <a:tc>
                  <a:txBody>
                    <a:bodyPr/>
                    <a:lstStyle/>
                    <a:p>
                      <a:r>
                        <a:rPr lang="en-US"/>
                        <a:t>1</a:t>
                      </a:r>
                    </a:p>
                  </a:txBody>
                  <a:tcPr/>
                </a:tc>
                <a:tc>
                  <a:txBody>
                    <a:bodyPr/>
                    <a:lstStyle/>
                    <a:p>
                      <a:r>
                        <a:rPr lang="en-US"/>
                        <a:t>60 Multiple Choice-Questions</a:t>
                      </a:r>
                    </a:p>
                  </a:txBody>
                  <a:tcPr/>
                </a:tc>
                <a:tc>
                  <a:txBody>
                    <a:bodyPr/>
                    <a:lstStyle/>
                    <a:p>
                      <a:r>
                        <a:rPr lang="en-US"/>
                        <a:t>20 minutes</a:t>
                      </a:r>
                    </a:p>
                  </a:txBody>
                  <a:tcPr/>
                </a:tc>
                <a:tc>
                  <a:txBody>
                    <a:bodyPr/>
                    <a:lstStyle/>
                    <a:p>
                      <a:endParaRPr lang="en-US"/>
                    </a:p>
                  </a:txBody>
                  <a:tcPr/>
                </a:tc>
                <a:extLst>
                  <a:ext uri="{0D108BD9-81ED-4DB2-BD59-A6C34878D82A}">
                    <a16:rowId xmlns:a16="http://schemas.microsoft.com/office/drawing/2014/main" val="3611742302"/>
                  </a:ext>
                </a:extLst>
              </a:tr>
              <a:tr h="370840">
                <a:tc>
                  <a:txBody>
                    <a:bodyPr/>
                    <a:lstStyle/>
                    <a:p>
                      <a:r>
                        <a:rPr lang="en-US"/>
                        <a:t>2</a:t>
                      </a:r>
                    </a:p>
                  </a:txBody>
                  <a:tcPr/>
                </a:tc>
                <a:tc>
                  <a:txBody>
                    <a:bodyPr/>
                    <a:lstStyle/>
                    <a:p>
                      <a:r>
                        <a:rPr lang="en-US"/>
                        <a:t>Free-response question 1</a:t>
                      </a:r>
                    </a:p>
                    <a:p>
                      <a:r>
                        <a:rPr lang="en-US"/>
                        <a:t>Text-based source</a:t>
                      </a:r>
                    </a:p>
                  </a:txBody>
                  <a:tcPr/>
                </a:tc>
                <a:tc>
                  <a:txBody>
                    <a:bodyPr/>
                    <a:lstStyle/>
                    <a:p>
                      <a:r>
                        <a:rPr lang="en-US"/>
                        <a:t>20 minutes </a:t>
                      </a:r>
                    </a:p>
                  </a:txBody>
                  <a:tcPr/>
                </a:tc>
                <a:tc rowSpan="4">
                  <a:txBody>
                    <a:bodyPr/>
                    <a:lstStyle/>
                    <a:p>
                      <a:pPr algn="ctr"/>
                      <a:endParaRPr lang="en-US"/>
                    </a:p>
                    <a:p>
                      <a:pPr algn="ctr"/>
                      <a:endParaRPr lang="en-US"/>
                    </a:p>
                    <a:p>
                      <a:pPr algn="ctr"/>
                      <a:endParaRPr lang="en-US"/>
                    </a:p>
                    <a:p>
                      <a:pPr algn="ctr"/>
                      <a:r>
                        <a:rPr lang="en-US"/>
                        <a:t>80 minutes </a:t>
                      </a:r>
                    </a:p>
                  </a:txBody>
                  <a:tcPr/>
                </a:tc>
                <a:extLst>
                  <a:ext uri="{0D108BD9-81ED-4DB2-BD59-A6C34878D82A}">
                    <a16:rowId xmlns:a16="http://schemas.microsoft.com/office/drawing/2014/main" val="1570939225"/>
                  </a:ext>
                </a:extLst>
              </a:tr>
              <a:tr h="370840">
                <a:tc>
                  <a:txBody>
                    <a:bodyPr/>
                    <a:lstStyle/>
                    <a:p>
                      <a:endParaRPr lang="en-US"/>
                    </a:p>
                  </a:txBody>
                  <a:tcPr/>
                </a:tc>
                <a:tc>
                  <a:txBody>
                    <a:bodyPr/>
                    <a:lstStyle/>
                    <a:p>
                      <a:r>
                        <a:rPr lang="en-US"/>
                        <a:t>Free-response question 2</a:t>
                      </a:r>
                    </a:p>
                    <a:p>
                      <a:r>
                        <a:rPr lang="en-US"/>
                        <a:t>Non-text source</a:t>
                      </a:r>
                    </a:p>
                  </a:txBody>
                  <a:tcPr/>
                </a:tc>
                <a:tc>
                  <a:txBody>
                    <a:bodyPr/>
                    <a:lstStyle/>
                    <a:p>
                      <a:r>
                        <a:rPr lang="en-US"/>
                        <a:t>20 minutes</a:t>
                      </a:r>
                    </a:p>
                  </a:txBody>
                  <a:tcPr/>
                </a:tc>
                <a:tc vMerge="1">
                  <a:txBody>
                    <a:bodyPr/>
                    <a:lstStyle/>
                    <a:p>
                      <a:endParaRPr lang="en-US"/>
                    </a:p>
                  </a:txBody>
                  <a:tcPr/>
                </a:tc>
                <a:extLst>
                  <a:ext uri="{0D108BD9-81ED-4DB2-BD59-A6C34878D82A}">
                    <a16:rowId xmlns:a16="http://schemas.microsoft.com/office/drawing/2014/main" val="2941024979"/>
                  </a:ext>
                </a:extLst>
              </a:tr>
              <a:tr h="370840">
                <a:tc>
                  <a:txBody>
                    <a:bodyPr/>
                    <a:lstStyle/>
                    <a:p>
                      <a:endParaRPr lang="en-US"/>
                    </a:p>
                  </a:txBody>
                  <a:tcPr/>
                </a:tc>
                <a:tc>
                  <a:txBody>
                    <a:bodyPr/>
                    <a:lstStyle/>
                    <a:p>
                      <a:r>
                        <a:rPr lang="en-US"/>
                        <a:t>Free-response question 3</a:t>
                      </a:r>
                    </a:p>
                    <a:p>
                      <a:r>
                        <a:rPr lang="en-US"/>
                        <a:t>(no source)</a:t>
                      </a:r>
                    </a:p>
                  </a:txBody>
                  <a:tcPr/>
                </a:tc>
                <a:tc>
                  <a:txBody>
                    <a:bodyPr/>
                    <a:lstStyle/>
                    <a:p>
                      <a:r>
                        <a:rPr lang="en-US"/>
                        <a:t>20 minutes </a:t>
                      </a:r>
                    </a:p>
                  </a:txBody>
                  <a:tcPr/>
                </a:tc>
                <a:tc vMerge="1">
                  <a:txBody>
                    <a:bodyPr/>
                    <a:lstStyle/>
                    <a:p>
                      <a:endParaRPr lang="en-US"/>
                    </a:p>
                  </a:txBody>
                  <a:tcPr/>
                </a:tc>
                <a:extLst>
                  <a:ext uri="{0D108BD9-81ED-4DB2-BD59-A6C34878D82A}">
                    <a16:rowId xmlns:a16="http://schemas.microsoft.com/office/drawing/2014/main" val="1853760530"/>
                  </a:ext>
                </a:extLst>
              </a:tr>
              <a:tr h="370840">
                <a:tc>
                  <a:txBody>
                    <a:bodyPr/>
                    <a:lstStyle/>
                    <a:p>
                      <a:endParaRPr lang="en-US"/>
                    </a:p>
                  </a:txBody>
                  <a:tcPr/>
                </a:tc>
                <a:tc>
                  <a:txBody>
                    <a:bodyPr/>
                    <a:lstStyle/>
                    <a:p>
                      <a:r>
                        <a:rPr lang="en-US"/>
                        <a:t>Free-response question 4</a:t>
                      </a:r>
                    </a:p>
                  </a:txBody>
                  <a:tcPr/>
                </a:tc>
                <a:tc>
                  <a:txBody>
                    <a:bodyPr/>
                    <a:lstStyle/>
                    <a:p>
                      <a:r>
                        <a:rPr lang="en-US"/>
                        <a:t>20 minutes </a:t>
                      </a:r>
                    </a:p>
                  </a:txBody>
                  <a:tcPr/>
                </a:tc>
                <a:tc vMerge="1">
                  <a:txBody>
                    <a:bodyPr/>
                    <a:lstStyle/>
                    <a:p>
                      <a:endParaRPr lang="en-US"/>
                    </a:p>
                  </a:txBody>
                  <a:tcPr/>
                </a:tc>
                <a:extLst>
                  <a:ext uri="{0D108BD9-81ED-4DB2-BD59-A6C34878D82A}">
                    <a16:rowId xmlns:a16="http://schemas.microsoft.com/office/drawing/2014/main" val="3847944695"/>
                  </a:ext>
                </a:extLst>
              </a:tr>
              <a:tr h="370840">
                <a:tc>
                  <a:txBody>
                    <a:bodyPr/>
                    <a:lstStyle/>
                    <a:p>
                      <a:endParaRPr lang="en-US"/>
                    </a:p>
                  </a:txBody>
                  <a:tcPr/>
                </a:tc>
                <a:tc>
                  <a:txBody>
                    <a:bodyPr/>
                    <a:lstStyle/>
                    <a:p>
                      <a:r>
                        <a:rPr lang="en-US"/>
                        <a:t>Project: written argument</a:t>
                      </a:r>
                    </a:p>
                  </a:txBody>
                  <a:tcPr/>
                </a:tc>
                <a:tc>
                  <a:txBody>
                    <a:bodyPr/>
                    <a:lstStyle/>
                    <a:p>
                      <a:r>
                        <a:rPr lang="en-US"/>
                        <a:t>3 instructional weeks</a:t>
                      </a:r>
                    </a:p>
                  </a:txBody>
                  <a:tcPr/>
                </a:tc>
                <a:tc>
                  <a:txBody>
                    <a:bodyPr/>
                    <a:lstStyle/>
                    <a:p>
                      <a:endParaRPr lang="en-US"/>
                    </a:p>
                  </a:txBody>
                  <a:tcPr/>
                </a:tc>
                <a:extLst>
                  <a:ext uri="{0D108BD9-81ED-4DB2-BD59-A6C34878D82A}">
                    <a16:rowId xmlns:a16="http://schemas.microsoft.com/office/drawing/2014/main" val="1301342386"/>
                  </a:ext>
                </a:extLst>
              </a:tr>
            </a:tbl>
          </a:graphicData>
        </a:graphic>
      </p:graphicFrame>
    </p:spTree>
    <p:extLst>
      <p:ext uri="{BB962C8B-B14F-4D97-AF65-F5344CB8AC3E}">
        <p14:creationId xmlns:p14="http://schemas.microsoft.com/office/powerpoint/2010/main" val="1166349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67BF-8C59-E2AE-66E4-B0D73A94518A}"/>
              </a:ext>
            </a:extLst>
          </p:cNvPr>
          <p:cNvSpPr>
            <a:spLocks noGrp="1"/>
          </p:cNvSpPr>
          <p:nvPr>
            <p:ph type="title"/>
          </p:nvPr>
        </p:nvSpPr>
        <p:spPr/>
        <p:txBody>
          <a:bodyPr/>
          <a:lstStyle/>
          <a:p>
            <a:r>
              <a:rPr lang="en-US"/>
              <a:t>Multiple Choice Questions</a:t>
            </a:r>
          </a:p>
        </p:txBody>
      </p:sp>
      <p:sp>
        <p:nvSpPr>
          <p:cNvPr id="5" name="Text Placeholder 6">
            <a:extLst>
              <a:ext uri="{FF2B5EF4-FFF2-40B4-BE49-F238E27FC236}">
                <a16:creationId xmlns:a16="http://schemas.microsoft.com/office/drawing/2014/main" id="{32D92D00-7AA2-B52E-AB53-C17FC3758B7D}"/>
              </a:ext>
            </a:extLst>
          </p:cNvPr>
          <p:cNvSpPr>
            <a:spLocks noGrp="1"/>
          </p:cNvSpPr>
          <p:nvPr>
            <p:ph type="body" sz="quarter" idx="10"/>
          </p:nvPr>
        </p:nvSpPr>
        <p:spPr>
          <a:xfrm>
            <a:off x="375444" y="1198179"/>
            <a:ext cx="12069762" cy="5255173"/>
          </a:xfrm>
        </p:spPr>
        <p:txBody>
          <a:bodyPr>
            <a:normAutofit/>
          </a:bodyPr>
          <a:lstStyle/>
          <a:p>
            <a:pPr marL="271145" indent="-271145"/>
            <a:r>
              <a:rPr lang="en-US" sz="2200" b="1"/>
              <a:t>60</a:t>
            </a:r>
            <a:r>
              <a:rPr lang="en-US" sz="2200"/>
              <a:t> Multiple Choice Questions-70 minutes</a:t>
            </a:r>
            <a:endParaRPr lang="en-US"/>
          </a:p>
          <a:p>
            <a:pPr marL="271145" indent="-271145"/>
            <a:r>
              <a:rPr lang="en-US" sz="2200"/>
              <a:t>Appear in sets of 3-4 questions</a:t>
            </a:r>
            <a:endParaRPr lang="en-US" sz="2200">
              <a:ea typeface="Roboto"/>
              <a:cs typeface="Roboto"/>
            </a:endParaRPr>
          </a:p>
          <a:p>
            <a:pPr marL="271145" indent="-271145"/>
            <a:r>
              <a:rPr lang="en-US" sz="2200"/>
              <a:t>Each set includes one or two </a:t>
            </a:r>
            <a:r>
              <a:rPr lang="en-US" sz="2200" b="1"/>
              <a:t>sources</a:t>
            </a:r>
            <a:r>
              <a:rPr lang="en-US" sz="2200"/>
              <a:t> which serve as stimulus material for the questions in the set.</a:t>
            </a:r>
            <a:endParaRPr lang="en-US" sz="2200">
              <a:ea typeface="Roboto"/>
              <a:cs typeface="Roboto"/>
            </a:endParaRPr>
          </a:p>
          <a:p>
            <a:pPr marL="271145" indent="-271145"/>
            <a:endParaRPr lang="en-US" sz="2200">
              <a:ea typeface="Roboto"/>
              <a:cs typeface="Roboto"/>
            </a:endParaRPr>
          </a:p>
          <a:p>
            <a:pPr marL="271145" indent="-271145"/>
            <a:endParaRPr lang="en-US" sz="2200">
              <a:ea typeface="Roboto"/>
              <a:cs typeface="Roboto"/>
            </a:endParaRPr>
          </a:p>
          <a:p>
            <a:pPr marL="271145" indent="-271145"/>
            <a:endParaRPr lang="en-US" sz="2200">
              <a:ea typeface="Roboto"/>
              <a:cs typeface="Roboto"/>
            </a:endParaRPr>
          </a:p>
          <a:p>
            <a:pPr marL="271145" indent="-271145"/>
            <a:endParaRPr lang="en-US" sz="2200">
              <a:ea typeface="Roboto"/>
              <a:cs typeface="Roboto"/>
            </a:endParaRPr>
          </a:p>
          <a:p>
            <a:pPr marL="271145" indent="-271145"/>
            <a:endParaRPr lang="en-US" sz="2200">
              <a:ea typeface="Roboto"/>
              <a:cs typeface="Roboto"/>
            </a:endParaRPr>
          </a:p>
          <a:p>
            <a:pPr marL="0" indent="0">
              <a:buNone/>
            </a:pPr>
            <a:endParaRPr lang="en-US" sz="2200"/>
          </a:p>
          <a:p>
            <a:pPr marL="271145" indent="-271145"/>
            <a:endParaRPr lang="en-US" sz="2200">
              <a:ea typeface="Roboto"/>
              <a:cs typeface="Roboto"/>
            </a:endParaRPr>
          </a:p>
          <a:p>
            <a:pPr marL="271145" indent="-271145"/>
            <a:endParaRPr lang="en-US">
              <a:ea typeface="Roboto"/>
              <a:cs typeface="Roboto"/>
            </a:endParaRPr>
          </a:p>
        </p:txBody>
      </p:sp>
      <p:pic>
        <p:nvPicPr>
          <p:cNvPr id="6" name="Picture 5" descr="Text">
            <a:extLst>
              <a:ext uri="{FF2B5EF4-FFF2-40B4-BE49-F238E27FC236}">
                <a16:creationId xmlns:a16="http://schemas.microsoft.com/office/drawing/2014/main" id="{89352CE6-493A-14CF-A259-BB55019FAC57}"/>
              </a:ext>
            </a:extLst>
          </p:cNvPr>
          <p:cNvPicPr>
            <a:picLocks noChangeAspect="1"/>
          </p:cNvPicPr>
          <p:nvPr/>
        </p:nvPicPr>
        <p:blipFill>
          <a:blip r:embed="rId3"/>
          <a:stretch>
            <a:fillRect/>
          </a:stretch>
        </p:blipFill>
        <p:spPr>
          <a:xfrm>
            <a:off x="1967460" y="3226681"/>
            <a:ext cx="3945108" cy="2376813"/>
          </a:xfrm>
          <a:prstGeom prst="rect">
            <a:avLst/>
          </a:prstGeom>
        </p:spPr>
      </p:pic>
    </p:spTree>
    <p:extLst>
      <p:ext uri="{BB962C8B-B14F-4D97-AF65-F5344CB8AC3E}">
        <p14:creationId xmlns:p14="http://schemas.microsoft.com/office/powerpoint/2010/main" val="228698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67BF-8C59-E2AE-66E4-B0D73A94518A}"/>
              </a:ext>
            </a:extLst>
          </p:cNvPr>
          <p:cNvSpPr>
            <a:spLocks noGrp="1"/>
          </p:cNvSpPr>
          <p:nvPr>
            <p:ph type="title"/>
          </p:nvPr>
        </p:nvSpPr>
        <p:spPr/>
        <p:txBody>
          <a:bodyPr/>
          <a:lstStyle/>
          <a:p>
            <a:r>
              <a:rPr lang="en-US"/>
              <a:t>Multiple Choice</a:t>
            </a:r>
          </a:p>
        </p:txBody>
      </p:sp>
      <p:sp>
        <p:nvSpPr>
          <p:cNvPr id="3" name="Text Placeholder 2">
            <a:extLst>
              <a:ext uri="{FF2B5EF4-FFF2-40B4-BE49-F238E27FC236}">
                <a16:creationId xmlns:a16="http://schemas.microsoft.com/office/drawing/2014/main" id="{EF72012A-FA1A-6666-9CCA-B0C858C5C120}"/>
              </a:ext>
            </a:extLst>
          </p:cNvPr>
          <p:cNvSpPr>
            <a:spLocks noGrp="1"/>
          </p:cNvSpPr>
          <p:nvPr>
            <p:ph type="body" sz="quarter" idx="10"/>
          </p:nvPr>
        </p:nvSpPr>
        <p:spPr>
          <a:xfrm>
            <a:off x="376238" y="1833214"/>
            <a:ext cx="3659734" cy="4643437"/>
          </a:xfrm>
        </p:spPr>
        <p:txBody>
          <a:bodyPr>
            <a:normAutofit/>
          </a:bodyPr>
          <a:lstStyle/>
          <a:p>
            <a:r>
              <a:rPr lang="en-US" sz="2000"/>
              <a:t>Multiple Choice Questions directly align to the course framework.</a:t>
            </a:r>
          </a:p>
          <a:p>
            <a:r>
              <a:rPr lang="en-US" sz="2000"/>
              <a:t>Every question is connected to a topic Learning Objective and Essential Knowledge Statement.</a:t>
            </a:r>
          </a:p>
          <a:p>
            <a:r>
              <a:rPr lang="en-US" sz="2000"/>
              <a:t>Each question is aligned to a course skill. </a:t>
            </a:r>
          </a:p>
        </p:txBody>
      </p:sp>
      <p:sp>
        <p:nvSpPr>
          <p:cNvPr id="4" name="Subtitle 3">
            <a:extLst>
              <a:ext uri="{FF2B5EF4-FFF2-40B4-BE49-F238E27FC236}">
                <a16:creationId xmlns:a16="http://schemas.microsoft.com/office/drawing/2014/main" id="{1981A85D-D5D4-6732-7D3C-3C479A79ED00}"/>
              </a:ext>
            </a:extLst>
          </p:cNvPr>
          <p:cNvSpPr>
            <a:spLocks noGrp="1"/>
          </p:cNvSpPr>
          <p:nvPr>
            <p:ph type="subTitle" idx="1"/>
          </p:nvPr>
        </p:nvSpPr>
        <p:spPr/>
        <p:txBody>
          <a:bodyPr/>
          <a:lstStyle/>
          <a:p>
            <a:r>
              <a:rPr lang="en-US"/>
              <a:t>Course Framework Connections</a:t>
            </a:r>
          </a:p>
        </p:txBody>
      </p:sp>
      <p:pic>
        <p:nvPicPr>
          <p:cNvPr id="8" name="Picture 7" descr="Graphical user interface, text&#10;&#10;Description automatically generated">
            <a:extLst>
              <a:ext uri="{FF2B5EF4-FFF2-40B4-BE49-F238E27FC236}">
                <a16:creationId xmlns:a16="http://schemas.microsoft.com/office/drawing/2014/main" id="{0D814089-15AC-2825-EE38-CB9685CA8C6F}"/>
              </a:ext>
            </a:extLst>
          </p:cNvPr>
          <p:cNvPicPr>
            <a:picLocks noChangeAspect="1"/>
          </p:cNvPicPr>
          <p:nvPr/>
        </p:nvPicPr>
        <p:blipFill rotWithShape="1">
          <a:blip r:embed="rId3"/>
          <a:srcRect l="21817" t="17025" r="41442" b="19377"/>
          <a:stretch/>
        </p:blipFill>
        <p:spPr>
          <a:xfrm>
            <a:off x="4249271" y="811405"/>
            <a:ext cx="4738349" cy="549216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6AE0164-659E-E829-F209-6C0F11D9D714}"/>
              </a:ext>
            </a:extLst>
          </p:cNvPr>
          <p:cNvSpPr txBox="1"/>
          <p:nvPr/>
        </p:nvSpPr>
        <p:spPr>
          <a:xfrm>
            <a:off x="9213762" y="1494404"/>
            <a:ext cx="3457904" cy="5304905"/>
          </a:xfrm>
          <a:prstGeom prst="rect">
            <a:avLst/>
          </a:prstGeom>
          <a:noFill/>
        </p:spPr>
        <p:txBody>
          <a:bodyPr wrap="square" lIns="36000" tIns="36000" rIns="36000" bIns="36000" rtlCol="0">
            <a:spAutoFit/>
          </a:bodyPr>
          <a:lstStyle/>
          <a:p>
            <a:r>
              <a:rPr lang="en-US" sz="1600" b="1"/>
              <a:t>Topic 3.17 </a:t>
            </a:r>
            <a:r>
              <a:rPr lang="en-US" sz="1600"/>
              <a:t>The Great Migration</a:t>
            </a:r>
          </a:p>
          <a:p>
            <a:endParaRPr lang="en-US" sz="1600"/>
          </a:p>
          <a:p>
            <a:r>
              <a:rPr lang="en-US" sz="1600" b="1"/>
              <a:t>LO 3.17.A </a:t>
            </a:r>
            <a:r>
              <a:rPr lang="en-US" sz="1600"/>
              <a:t>Describe the causes of the Great Migration</a:t>
            </a:r>
          </a:p>
          <a:p>
            <a:r>
              <a:rPr lang="en-US" sz="1600"/>
              <a:t> </a:t>
            </a:r>
          </a:p>
          <a:p>
            <a:r>
              <a:rPr lang="en-US" sz="1600" b="1"/>
              <a:t>EK 3.17.A.1 </a:t>
            </a:r>
            <a:r>
              <a:rPr lang="en-US" sz="1600"/>
              <a:t>The Great Migration was one of the largest internal migrations in U.S. history. Six million African Americans relocated in waves from the South to the North, Midwest, and western United States from the 1910s to 1970s. </a:t>
            </a:r>
          </a:p>
          <a:p>
            <a:endParaRPr lang="en-US" sz="1600"/>
          </a:p>
          <a:p>
            <a:r>
              <a:rPr lang="en-US" sz="1600" b="1"/>
              <a:t>Skill 2B </a:t>
            </a:r>
            <a:r>
              <a:rPr lang="en-US" sz="1600"/>
              <a:t>Describe a source’s perspective, purpose, context, and audience.</a:t>
            </a:r>
          </a:p>
          <a:p>
            <a:r>
              <a:rPr lang="en-US" sz="1600"/>
              <a:t> </a:t>
            </a:r>
          </a:p>
          <a:p>
            <a:r>
              <a:rPr lang="en-US" sz="1600" b="1"/>
              <a:t>Difficulty</a:t>
            </a:r>
            <a:r>
              <a:rPr lang="en-US" sz="1600"/>
              <a:t>- Emerging/Proficient</a:t>
            </a:r>
          </a:p>
          <a:p>
            <a:endParaRPr lang="en-US" sz="2000"/>
          </a:p>
          <a:p>
            <a:endParaRPr lang="en-US" sz="2000"/>
          </a:p>
        </p:txBody>
      </p:sp>
    </p:spTree>
    <p:extLst>
      <p:ext uri="{BB962C8B-B14F-4D97-AF65-F5344CB8AC3E}">
        <p14:creationId xmlns:p14="http://schemas.microsoft.com/office/powerpoint/2010/main" val="20405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67BF-8C59-E2AE-66E4-B0D73A94518A}"/>
              </a:ext>
            </a:extLst>
          </p:cNvPr>
          <p:cNvSpPr>
            <a:spLocks noGrp="1"/>
          </p:cNvSpPr>
          <p:nvPr>
            <p:ph type="title"/>
          </p:nvPr>
        </p:nvSpPr>
        <p:spPr/>
        <p:txBody>
          <a:bodyPr/>
          <a:lstStyle/>
          <a:p>
            <a:r>
              <a:rPr lang="en-US"/>
              <a:t>Free-response Questions</a:t>
            </a:r>
          </a:p>
        </p:txBody>
      </p:sp>
      <p:sp>
        <p:nvSpPr>
          <p:cNvPr id="5" name="Text Placeholder 6">
            <a:extLst>
              <a:ext uri="{FF2B5EF4-FFF2-40B4-BE49-F238E27FC236}">
                <a16:creationId xmlns:a16="http://schemas.microsoft.com/office/drawing/2014/main" id="{BA28DA5D-7392-709D-7F29-11E7C1B68206}"/>
              </a:ext>
            </a:extLst>
          </p:cNvPr>
          <p:cNvSpPr>
            <a:spLocks noGrp="1"/>
          </p:cNvSpPr>
          <p:nvPr>
            <p:ph type="body" sz="quarter" idx="10"/>
          </p:nvPr>
        </p:nvSpPr>
        <p:spPr>
          <a:xfrm>
            <a:off x="375443" y="1296011"/>
            <a:ext cx="10213535" cy="4631102"/>
          </a:xfrm>
        </p:spPr>
        <p:txBody>
          <a:bodyPr/>
          <a:lstStyle/>
          <a:p>
            <a:r>
              <a:rPr lang="en-US" b="1"/>
              <a:t>4 free-response questions-80 minutes</a:t>
            </a:r>
          </a:p>
          <a:p>
            <a:r>
              <a:rPr lang="en-US" b="1"/>
              <a:t>4 free response questions consisting of four to five question parts per question</a:t>
            </a:r>
            <a:endParaRPr lang="en-US"/>
          </a:p>
          <a:p>
            <a:r>
              <a:rPr lang="en-US" b="1"/>
              <a:t>Questions 1 &amp; 2 are source-based questions</a:t>
            </a:r>
          </a:p>
          <a:p>
            <a:pPr lvl="1"/>
            <a:r>
              <a:rPr lang="en-US" sz="1800"/>
              <a:t>One is a text-based source</a:t>
            </a:r>
          </a:p>
          <a:p>
            <a:pPr lvl="1"/>
            <a:r>
              <a:rPr lang="en-US" sz="1800"/>
              <a:t>One in a non-text source</a:t>
            </a:r>
          </a:p>
          <a:p>
            <a:pPr marL="455612" lvl="1" indent="0">
              <a:buNone/>
            </a:pPr>
            <a:endParaRPr lang="en-US"/>
          </a:p>
          <a:p>
            <a:r>
              <a:rPr lang="en-US" b="1"/>
              <a:t>Questions 3 &amp; 4 no source</a:t>
            </a:r>
          </a:p>
          <a:p>
            <a:pPr lvl="1"/>
            <a:r>
              <a:rPr lang="en-US" sz="1800"/>
              <a:t>Based on broad thematic concepts the recurs throughout course units</a:t>
            </a:r>
          </a:p>
          <a:p>
            <a:pPr lvl="1"/>
            <a:r>
              <a:rPr lang="en-US" sz="1800"/>
              <a:t>First two questions parts will ask students to provide examples related to thematic concepts</a:t>
            </a:r>
          </a:p>
          <a:p>
            <a:pPr lvl="1"/>
            <a:r>
              <a:rPr lang="en-US" sz="1800"/>
              <a:t>Next two questions parts will ask students to do one or more of the following:</a:t>
            </a:r>
          </a:p>
          <a:p>
            <a:pPr marL="455612" lvl="1" indent="0">
              <a:buNone/>
            </a:pPr>
            <a:endParaRPr lang="en-US"/>
          </a:p>
          <a:p>
            <a:pPr lvl="1"/>
            <a:endParaRPr lang="en-US"/>
          </a:p>
        </p:txBody>
      </p:sp>
      <p:pic>
        <p:nvPicPr>
          <p:cNvPr id="6" name="Picture 5" descr="Text&#10;&#10;Description automatically generated">
            <a:extLst>
              <a:ext uri="{FF2B5EF4-FFF2-40B4-BE49-F238E27FC236}">
                <a16:creationId xmlns:a16="http://schemas.microsoft.com/office/drawing/2014/main" id="{85868C91-3E56-1C92-6815-22E088642439}"/>
              </a:ext>
            </a:extLst>
          </p:cNvPr>
          <p:cNvPicPr>
            <a:picLocks noChangeAspect="1"/>
          </p:cNvPicPr>
          <p:nvPr/>
        </p:nvPicPr>
        <p:blipFill rotWithShape="1">
          <a:blip r:embed="rId3"/>
          <a:srcRect l="1" t="49825" r="8528" b="1"/>
          <a:stretch/>
        </p:blipFill>
        <p:spPr>
          <a:xfrm>
            <a:off x="5465076" y="2303462"/>
            <a:ext cx="2871371" cy="948906"/>
          </a:xfrm>
          <a:prstGeom prst="rect">
            <a:avLst/>
          </a:prstGeom>
        </p:spPr>
      </p:pic>
      <p:pic>
        <p:nvPicPr>
          <p:cNvPr id="8" name="Picture 7" descr="Graphical user interface, text, application">
            <a:extLst>
              <a:ext uri="{FF2B5EF4-FFF2-40B4-BE49-F238E27FC236}">
                <a16:creationId xmlns:a16="http://schemas.microsoft.com/office/drawing/2014/main" id="{3FDCA3AB-7CB0-203D-EAC3-5B53FAD4C43D}"/>
              </a:ext>
            </a:extLst>
          </p:cNvPr>
          <p:cNvPicPr>
            <a:picLocks noChangeAspect="1"/>
          </p:cNvPicPr>
          <p:nvPr/>
        </p:nvPicPr>
        <p:blipFill rotWithShape="1">
          <a:blip r:embed="rId4"/>
          <a:srcRect b="14719"/>
          <a:stretch/>
        </p:blipFill>
        <p:spPr>
          <a:xfrm>
            <a:off x="5465076" y="4917102"/>
            <a:ext cx="3805950" cy="1564922"/>
          </a:xfrm>
          <a:prstGeom prst="rect">
            <a:avLst/>
          </a:prstGeom>
        </p:spPr>
      </p:pic>
    </p:spTree>
    <p:extLst>
      <p:ext uri="{BB962C8B-B14F-4D97-AF65-F5344CB8AC3E}">
        <p14:creationId xmlns:p14="http://schemas.microsoft.com/office/powerpoint/2010/main" val="896203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351A-7C92-2323-AFA0-CA96FAB812CA}"/>
              </a:ext>
            </a:extLst>
          </p:cNvPr>
          <p:cNvSpPr>
            <a:spLocks noGrp="1"/>
          </p:cNvSpPr>
          <p:nvPr>
            <p:ph type="title"/>
          </p:nvPr>
        </p:nvSpPr>
        <p:spPr/>
        <p:txBody>
          <a:bodyPr/>
          <a:lstStyle/>
          <a:p>
            <a:r>
              <a:rPr lang="en-US"/>
              <a:t>Project</a:t>
            </a:r>
          </a:p>
        </p:txBody>
      </p:sp>
      <p:sp>
        <p:nvSpPr>
          <p:cNvPr id="4" name="Subtitle 3">
            <a:extLst>
              <a:ext uri="{FF2B5EF4-FFF2-40B4-BE49-F238E27FC236}">
                <a16:creationId xmlns:a16="http://schemas.microsoft.com/office/drawing/2014/main" id="{ECFB9ACB-620A-8F95-AA9E-E61B65E9B2AE}"/>
              </a:ext>
            </a:extLst>
          </p:cNvPr>
          <p:cNvSpPr>
            <a:spLocks noGrp="1"/>
          </p:cNvSpPr>
          <p:nvPr>
            <p:ph type="subTitle" idx="1"/>
          </p:nvPr>
        </p:nvSpPr>
        <p:spPr/>
        <p:txBody>
          <a:bodyPr/>
          <a:lstStyle/>
          <a:p>
            <a:r>
              <a:rPr lang="en-US"/>
              <a:t>Research paper | Written argument</a:t>
            </a:r>
          </a:p>
        </p:txBody>
      </p:sp>
      <p:sp>
        <p:nvSpPr>
          <p:cNvPr id="5" name="Text Placeholder 6">
            <a:extLst>
              <a:ext uri="{FF2B5EF4-FFF2-40B4-BE49-F238E27FC236}">
                <a16:creationId xmlns:a16="http://schemas.microsoft.com/office/drawing/2014/main" id="{B927E136-A955-DF0F-A624-EBF93BBBBD8F}"/>
              </a:ext>
            </a:extLst>
          </p:cNvPr>
          <p:cNvSpPr>
            <a:spLocks noGrp="1"/>
          </p:cNvSpPr>
          <p:nvPr>
            <p:ph type="body" sz="quarter" idx="10"/>
          </p:nvPr>
        </p:nvSpPr>
        <p:spPr>
          <a:xfrm>
            <a:off x="375444" y="1811457"/>
            <a:ext cx="11420589" cy="2195842"/>
          </a:xfrm>
        </p:spPr>
        <p:txBody>
          <a:bodyPr>
            <a:normAutofit lnSpcReduction="10000"/>
          </a:bodyPr>
          <a:lstStyle/>
          <a:p>
            <a:pPr marL="0" indent="0">
              <a:buNone/>
            </a:pPr>
            <a:r>
              <a:rPr lang="en-US" dirty="0">
                <a:ea typeface="+mn-lt"/>
                <a:cs typeface="+mn-lt"/>
              </a:rPr>
              <a:t>The course project provides students with an opportunity to research any topic, theme, issue, or development in the field of African American studies. </a:t>
            </a:r>
          </a:p>
          <a:p>
            <a:pPr marL="0" indent="0">
              <a:buNone/>
            </a:pPr>
            <a:r>
              <a:rPr lang="en-US" dirty="0">
                <a:ea typeface="+mn-lt"/>
                <a:cs typeface="+mn-lt"/>
              </a:rPr>
              <a:t>Students will define a research topic and line of inquiry, conduct independent research to analyze primary and secondary sources from multiple disciplines, and develop an evidence based written argument of 1200-1500 words. </a:t>
            </a:r>
          </a:p>
          <a:p>
            <a:pPr marL="0" indent="0">
              <a:buNone/>
            </a:pPr>
            <a:endParaRPr lang="en-US" dirty="0">
              <a:ea typeface="+mn-lt"/>
              <a:cs typeface="+mn-lt"/>
            </a:endParaRPr>
          </a:p>
          <a:p>
            <a:pPr marL="0" indent="0">
              <a:buNone/>
            </a:pPr>
            <a:r>
              <a:rPr lang="en-US" dirty="0">
                <a:ea typeface="+mn-lt"/>
                <a:cs typeface="+mn-lt"/>
              </a:rPr>
              <a:t>Students will have at least 3 weeks to work on the research paper in class with their teachers assistance. </a:t>
            </a:r>
            <a:endParaRPr lang="en-US" dirty="0">
              <a:ea typeface="Roboto"/>
              <a:cs typeface="Roboto"/>
            </a:endParaRPr>
          </a:p>
          <a:p>
            <a:pPr marL="0" indent="0">
              <a:buNone/>
            </a:pPr>
            <a:endParaRPr lang="en-US" dirty="0">
              <a:ea typeface="Roboto"/>
              <a:cs typeface="Roboto"/>
            </a:endParaRPr>
          </a:p>
          <a:p>
            <a:pPr marL="0" indent="0">
              <a:buNone/>
            </a:pPr>
            <a:endParaRPr lang="en-US" altLang="zh-CN" dirty="0">
              <a:ea typeface="Roboto"/>
              <a:cs typeface="Roboto"/>
            </a:endParaRPr>
          </a:p>
          <a:p>
            <a:pPr marL="0" indent="0">
              <a:buNone/>
            </a:pPr>
            <a:endParaRPr lang="en-US" altLang="zh-CN" dirty="0">
              <a:ea typeface="Roboto"/>
              <a:cs typeface="Roboto"/>
            </a:endParaRPr>
          </a:p>
          <a:p>
            <a:pPr marL="0" indent="0">
              <a:buNone/>
            </a:pPr>
            <a:endParaRPr lang="en-US" altLang="zh-CN" dirty="0">
              <a:ea typeface="Roboto"/>
              <a:cs typeface="Roboto"/>
            </a:endParaRPr>
          </a:p>
          <a:p>
            <a:pPr marL="1052195" lvl="2" indent="-287020"/>
            <a:endParaRPr lang="en-US" altLang="en-US" dirty="0">
              <a:ea typeface="Roboto"/>
              <a:cs typeface="Roboto"/>
            </a:endParaRPr>
          </a:p>
          <a:p>
            <a:pPr lvl="1" indent="-118745"/>
            <a:endParaRPr lang="en-US" dirty="0">
              <a:ea typeface="Roboto"/>
              <a:cs typeface="Roboto"/>
            </a:endParaRPr>
          </a:p>
          <a:p>
            <a:pPr lvl="1" indent="-118745"/>
            <a:endParaRPr lang="en-US" dirty="0">
              <a:ea typeface="Roboto"/>
              <a:cs typeface="Roboto"/>
            </a:endParaRPr>
          </a:p>
        </p:txBody>
      </p:sp>
    </p:spTree>
    <p:extLst>
      <p:ext uri="{BB962C8B-B14F-4D97-AF65-F5344CB8AC3E}">
        <p14:creationId xmlns:p14="http://schemas.microsoft.com/office/powerpoint/2010/main" val="218194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a:solidFill>
                  <a:schemeClr val="tx2"/>
                </a:solidFill>
                <a:latin typeface="+mj-lt"/>
              </a:rPr>
              <a:t>1</a:t>
            </a:r>
          </a:p>
        </p:txBody>
      </p:sp>
      <p:sp>
        <p:nvSpPr>
          <p:cNvPr id="2" name="TextBox 1"/>
          <p:cNvSpPr txBox="1"/>
          <p:nvPr/>
        </p:nvSpPr>
        <p:spPr>
          <a:xfrm>
            <a:off x="4715669" y="2454475"/>
            <a:ext cx="7118350" cy="1180699"/>
          </a:xfrm>
          <a:prstGeom prst="rect">
            <a:avLst/>
          </a:prstGeom>
          <a:noFill/>
        </p:spPr>
        <p:txBody>
          <a:bodyPr wrap="square" lIns="36000" tIns="36000" rIns="36000" bIns="36000" rtlCol="0" anchor="ctr">
            <a:spAutoFit/>
          </a:bodyPr>
          <a:lstStyle/>
          <a:p>
            <a:r>
              <a:rPr lang="en-US" sz="7200">
                <a:solidFill>
                  <a:schemeClr val="tx2"/>
                </a:solidFill>
                <a:latin typeface="+mj-lt"/>
              </a:rPr>
              <a:t>Cover Page</a:t>
            </a:r>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6" name="Title 5"/>
          <p:cNvSpPr>
            <a:spLocks noGrp="1"/>
          </p:cNvSpPr>
          <p:nvPr>
            <p:ph type="ctrTitle"/>
          </p:nvPr>
        </p:nvSpPr>
        <p:spPr/>
        <p:txBody>
          <a:bodyPr/>
          <a:lstStyle/>
          <a:p>
            <a:r>
              <a:rPr lang="en-US" sz="4800"/>
              <a:t>Overview of </a:t>
            </a:r>
            <a:br>
              <a:rPr lang="en-US" sz="4800"/>
            </a:br>
            <a:r>
              <a:rPr lang="en-US" sz="4800"/>
              <a:t>AP African American Studies</a:t>
            </a:r>
          </a:p>
        </p:txBody>
      </p:sp>
      <p:pic>
        <p:nvPicPr>
          <p:cNvPr id="7" name="Picture 6">
            <a:extLst>
              <a:ext uri="{FF2B5EF4-FFF2-40B4-BE49-F238E27FC236}">
                <a16:creationId xmlns:a16="http://schemas.microsoft.com/office/drawing/2014/main" id="{6D5AA1FB-9B8F-CADF-FA10-C55B55072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07736" cy="609600"/>
          </a:xfrm>
          <a:prstGeom prst="rect">
            <a:avLst/>
          </a:prstGeom>
        </p:spPr>
      </p:pic>
      <p:sp>
        <p:nvSpPr>
          <p:cNvPr id="9" name="Subtitle 8">
            <a:extLst>
              <a:ext uri="{FF2B5EF4-FFF2-40B4-BE49-F238E27FC236}">
                <a16:creationId xmlns:a16="http://schemas.microsoft.com/office/drawing/2014/main" id="{50FADCEF-6C02-A134-BB2E-3F1296D892BE}"/>
              </a:ext>
            </a:extLst>
          </p:cNvPr>
          <p:cNvSpPr>
            <a:spLocks noGrp="1"/>
          </p:cNvSpPr>
          <p:nvPr>
            <p:ph type="subTitle" idx="1"/>
          </p:nvPr>
        </p:nvSpPr>
        <p:spPr/>
        <p:txBody>
          <a:bodyPr/>
          <a:lstStyle/>
          <a:p>
            <a:endParaRPr lang="en-US"/>
          </a:p>
        </p:txBody>
      </p:sp>
      <p:pic>
        <p:nvPicPr>
          <p:cNvPr id="11" name="Picture 10" descr="Qr code&#10;&#10;Description automatically generated">
            <a:extLst>
              <a:ext uri="{FF2B5EF4-FFF2-40B4-BE49-F238E27FC236}">
                <a16:creationId xmlns:a16="http://schemas.microsoft.com/office/drawing/2014/main" id="{03E9D176-F3C1-67B1-25CC-AEBC54D9BC50}"/>
              </a:ext>
            </a:extLst>
          </p:cNvPr>
          <p:cNvPicPr>
            <a:picLocks noChangeAspect="1"/>
          </p:cNvPicPr>
          <p:nvPr/>
        </p:nvPicPr>
        <p:blipFill>
          <a:blip r:embed="rId3"/>
          <a:stretch>
            <a:fillRect/>
          </a:stretch>
        </p:blipFill>
        <p:spPr>
          <a:xfrm>
            <a:off x="10465553" y="5165079"/>
            <a:ext cx="1722380" cy="1722380"/>
          </a:xfrm>
          <a:prstGeom prst="rect">
            <a:avLst/>
          </a:prstGeom>
        </p:spPr>
      </p:pic>
    </p:spTree>
    <p:extLst>
      <p:ext uri="{BB962C8B-B14F-4D97-AF65-F5344CB8AC3E}">
        <p14:creationId xmlns:p14="http://schemas.microsoft.com/office/powerpoint/2010/main" val="2055652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31B2-BD4E-97CF-A9BC-332055C330F9}"/>
              </a:ext>
            </a:extLst>
          </p:cNvPr>
          <p:cNvSpPr>
            <a:spLocks noGrp="1"/>
          </p:cNvSpPr>
          <p:nvPr>
            <p:ph type="title"/>
          </p:nvPr>
        </p:nvSpPr>
        <p:spPr/>
        <p:txBody>
          <a:bodyPr/>
          <a:lstStyle/>
          <a:p>
            <a:r>
              <a:rPr lang="en-US" dirty="0"/>
              <a:t>College Placement</a:t>
            </a:r>
          </a:p>
        </p:txBody>
      </p:sp>
      <p:sp>
        <p:nvSpPr>
          <p:cNvPr id="3" name="Text Placeholder 2">
            <a:extLst>
              <a:ext uri="{FF2B5EF4-FFF2-40B4-BE49-F238E27FC236}">
                <a16:creationId xmlns:a16="http://schemas.microsoft.com/office/drawing/2014/main" id="{116F56FC-B38E-D151-289D-FED9DCB4CFBA}"/>
              </a:ext>
            </a:extLst>
          </p:cNvPr>
          <p:cNvSpPr>
            <a:spLocks noGrp="1"/>
          </p:cNvSpPr>
          <p:nvPr>
            <p:ph type="body" sz="quarter" idx="10"/>
          </p:nvPr>
        </p:nvSpPr>
        <p:spPr/>
        <p:txBody>
          <a:bodyPr/>
          <a:lstStyle/>
          <a:p>
            <a:r>
              <a:rPr lang="en-US" dirty="0"/>
              <a:t>Currently over 200 schools have confirmed that they will give students college credit for AP African American Studies. </a:t>
            </a:r>
          </a:p>
          <a:p>
            <a:r>
              <a:rPr lang="en-US" dirty="0"/>
              <a:t>The list of schools will be posted on the College Board’s website in the Fall of 2024. </a:t>
            </a:r>
          </a:p>
        </p:txBody>
      </p:sp>
      <p:sp>
        <p:nvSpPr>
          <p:cNvPr id="4" name="Subtitle 3">
            <a:extLst>
              <a:ext uri="{FF2B5EF4-FFF2-40B4-BE49-F238E27FC236}">
                <a16:creationId xmlns:a16="http://schemas.microsoft.com/office/drawing/2014/main" id="{E6772B38-A522-AF8B-8625-F6E7B36254EB}"/>
              </a:ext>
            </a:extLst>
          </p:cNvPr>
          <p:cNvSpPr>
            <a:spLocks noGrp="1"/>
          </p:cNvSpPr>
          <p:nvPr>
            <p:ph type="subTitle" idx="1"/>
          </p:nvPr>
        </p:nvSpPr>
        <p:spPr/>
        <p:txBody>
          <a:bodyPr/>
          <a:lstStyle/>
          <a:p>
            <a:r>
              <a:rPr lang="en-US" dirty="0"/>
              <a:t>Will students get college credit like all other AP classes? </a:t>
            </a:r>
          </a:p>
        </p:txBody>
      </p:sp>
    </p:spTree>
    <p:extLst>
      <p:ext uri="{BB962C8B-B14F-4D97-AF65-F5344CB8AC3E}">
        <p14:creationId xmlns:p14="http://schemas.microsoft.com/office/powerpoint/2010/main" val="173346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a:t>AP African American Studies Timeline</a:t>
            </a:r>
          </a:p>
        </p:txBody>
      </p:sp>
      <p:graphicFrame>
        <p:nvGraphicFramePr>
          <p:cNvPr id="4" name="Diagram 3">
            <a:extLst>
              <a:ext uri="{FF2B5EF4-FFF2-40B4-BE49-F238E27FC236}">
                <a16:creationId xmlns:a16="http://schemas.microsoft.com/office/drawing/2014/main" id="{07593B36-CBCC-45E7-9430-A8BC44438610}"/>
              </a:ext>
            </a:extLst>
          </p:cNvPr>
          <p:cNvGraphicFramePr/>
          <p:nvPr/>
        </p:nvGraphicFramePr>
        <p:xfrm>
          <a:off x="385329" y="1341609"/>
          <a:ext cx="12070630" cy="5932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05DF33A-5BA7-45CA-AC96-D15C4BE50443}"/>
              </a:ext>
            </a:extLst>
          </p:cNvPr>
          <p:cNvSpPr txBox="1"/>
          <p:nvPr/>
        </p:nvSpPr>
        <p:spPr>
          <a:xfrm>
            <a:off x="375528" y="4229416"/>
            <a:ext cx="1444605" cy="3516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85" b="1"/>
              <a:t>2021</a:t>
            </a:r>
          </a:p>
        </p:txBody>
      </p:sp>
      <p:sp>
        <p:nvSpPr>
          <p:cNvPr id="10" name="TextBox 9">
            <a:extLst>
              <a:ext uri="{FF2B5EF4-FFF2-40B4-BE49-F238E27FC236}">
                <a16:creationId xmlns:a16="http://schemas.microsoft.com/office/drawing/2014/main" id="{887DFE2B-5661-479A-ADD2-EF5E0DE51E4A}"/>
              </a:ext>
            </a:extLst>
          </p:cNvPr>
          <p:cNvSpPr txBox="1"/>
          <p:nvPr/>
        </p:nvSpPr>
        <p:spPr>
          <a:xfrm>
            <a:off x="2469952" y="3753490"/>
            <a:ext cx="1444605" cy="3516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85" b="1"/>
              <a:t>Early 2022</a:t>
            </a:r>
          </a:p>
        </p:txBody>
      </p:sp>
      <p:sp>
        <p:nvSpPr>
          <p:cNvPr id="11" name="TextBox 10">
            <a:extLst>
              <a:ext uri="{FF2B5EF4-FFF2-40B4-BE49-F238E27FC236}">
                <a16:creationId xmlns:a16="http://schemas.microsoft.com/office/drawing/2014/main" id="{FEA7D467-ECF4-4C70-B0CE-C11A7E2AD17F}"/>
              </a:ext>
            </a:extLst>
          </p:cNvPr>
          <p:cNvSpPr txBox="1"/>
          <p:nvPr/>
        </p:nvSpPr>
        <p:spPr>
          <a:xfrm>
            <a:off x="4471713" y="3259933"/>
            <a:ext cx="1444605" cy="3516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85" b="1"/>
              <a:t> June 2022</a:t>
            </a:r>
          </a:p>
        </p:txBody>
      </p:sp>
      <p:sp>
        <p:nvSpPr>
          <p:cNvPr id="12" name="TextBox 11">
            <a:extLst>
              <a:ext uri="{FF2B5EF4-FFF2-40B4-BE49-F238E27FC236}">
                <a16:creationId xmlns:a16="http://schemas.microsoft.com/office/drawing/2014/main" id="{F1312398-B2C2-4895-A70B-3F6A9A21890F}"/>
              </a:ext>
            </a:extLst>
          </p:cNvPr>
          <p:cNvSpPr txBox="1"/>
          <p:nvPr/>
        </p:nvSpPr>
        <p:spPr>
          <a:xfrm>
            <a:off x="6522820" y="2742429"/>
            <a:ext cx="1444605" cy="370352"/>
          </a:xfrm>
          <a:prstGeom prst="rect">
            <a:avLst/>
          </a:prstGeom>
        </p:spPr>
        <p:style>
          <a:lnRef idx="2">
            <a:schemeClr val="accent2"/>
          </a:lnRef>
          <a:fillRef idx="1">
            <a:schemeClr val="lt1"/>
          </a:fillRef>
          <a:effectRef idx="0">
            <a:schemeClr val="accent2"/>
          </a:effectRef>
          <a:fontRef idx="minor">
            <a:schemeClr val="dk1"/>
          </a:fontRef>
        </p:style>
        <p:txBody>
          <a:bodyPr wrap="square" lIns="96305" tIns="48152" rIns="96305" bIns="48152" rtlCol="0" anchor="t">
            <a:spAutoFit/>
          </a:bodyPr>
          <a:lstStyle/>
          <a:p>
            <a:r>
              <a:rPr lang="en-US" sz="1685" b="1"/>
              <a:t> Fall 2022</a:t>
            </a:r>
          </a:p>
        </p:txBody>
      </p:sp>
      <p:sp>
        <p:nvSpPr>
          <p:cNvPr id="13" name="TextBox 12">
            <a:extLst>
              <a:ext uri="{FF2B5EF4-FFF2-40B4-BE49-F238E27FC236}">
                <a16:creationId xmlns:a16="http://schemas.microsoft.com/office/drawing/2014/main" id="{FF7E385F-A722-432E-9E3E-7DBBB2204038}"/>
              </a:ext>
            </a:extLst>
          </p:cNvPr>
          <p:cNvSpPr txBox="1"/>
          <p:nvPr/>
        </p:nvSpPr>
        <p:spPr>
          <a:xfrm>
            <a:off x="8599735" y="2245492"/>
            <a:ext cx="1444605" cy="370352"/>
          </a:xfrm>
          <a:prstGeom prst="rect">
            <a:avLst/>
          </a:prstGeom>
        </p:spPr>
        <p:style>
          <a:lnRef idx="2">
            <a:schemeClr val="accent2"/>
          </a:lnRef>
          <a:fillRef idx="1">
            <a:schemeClr val="lt1"/>
          </a:fillRef>
          <a:effectRef idx="0">
            <a:schemeClr val="accent2"/>
          </a:effectRef>
          <a:fontRef idx="minor">
            <a:schemeClr val="dk1"/>
          </a:fontRef>
        </p:style>
        <p:txBody>
          <a:bodyPr wrap="square" lIns="96305" tIns="48152" rIns="96305" bIns="48152" rtlCol="0" anchor="t">
            <a:spAutoFit/>
          </a:bodyPr>
          <a:lstStyle/>
          <a:p>
            <a:r>
              <a:rPr lang="en-US" sz="1685" b="1"/>
              <a:t>Fall 2023</a:t>
            </a:r>
            <a:endParaRPr lang="en-US" sz="1685" b="1">
              <a:cs typeface="Calibri"/>
            </a:endParaRPr>
          </a:p>
        </p:txBody>
      </p:sp>
      <p:sp>
        <p:nvSpPr>
          <p:cNvPr id="14" name="TextBox 13">
            <a:extLst>
              <a:ext uri="{FF2B5EF4-FFF2-40B4-BE49-F238E27FC236}">
                <a16:creationId xmlns:a16="http://schemas.microsoft.com/office/drawing/2014/main" id="{70151937-0B35-44BA-ACC9-F3161DF039AF}"/>
              </a:ext>
            </a:extLst>
          </p:cNvPr>
          <p:cNvSpPr txBox="1"/>
          <p:nvPr/>
        </p:nvSpPr>
        <p:spPr>
          <a:xfrm>
            <a:off x="10665128" y="1760227"/>
            <a:ext cx="1444605" cy="370352"/>
          </a:xfrm>
          <a:prstGeom prst="rect">
            <a:avLst/>
          </a:prstGeom>
        </p:spPr>
        <p:style>
          <a:lnRef idx="2">
            <a:schemeClr val="accent2"/>
          </a:lnRef>
          <a:fillRef idx="1">
            <a:schemeClr val="lt1"/>
          </a:fillRef>
          <a:effectRef idx="0">
            <a:schemeClr val="accent2"/>
          </a:effectRef>
          <a:fontRef idx="minor">
            <a:schemeClr val="dk1"/>
          </a:fontRef>
        </p:style>
        <p:txBody>
          <a:bodyPr wrap="square" lIns="96305" tIns="48152" rIns="96305" bIns="48152" rtlCol="0" anchor="t">
            <a:spAutoFit/>
          </a:bodyPr>
          <a:lstStyle/>
          <a:p>
            <a:r>
              <a:rPr lang="en-US" sz="1685" b="1"/>
              <a:t>Fall 2024</a:t>
            </a:r>
            <a:endParaRPr lang="en-US" sz="1685" b="1">
              <a:cs typeface="Calibri"/>
            </a:endParaRPr>
          </a:p>
        </p:txBody>
      </p:sp>
    </p:spTree>
    <p:extLst>
      <p:ext uri="{BB962C8B-B14F-4D97-AF65-F5344CB8AC3E}">
        <p14:creationId xmlns:p14="http://schemas.microsoft.com/office/powerpoint/2010/main" val="293412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454F219-398D-4E4A-BEB7-13E241E01E78}"/>
              </a:ext>
            </a:extLst>
          </p:cNvPr>
          <p:cNvGraphicFramePr>
            <a:graphicFrameLocks noChangeAspect="1"/>
          </p:cNvGraphicFramePr>
          <p:nvPr>
            <p:custDataLst>
              <p:tags r:id="rId1"/>
            </p:custDataLst>
          </p:nvPr>
        </p:nvGraphicFramePr>
        <p:xfrm>
          <a:off x="1764" y="1687"/>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2454F219-398D-4E4A-BEB7-13E241E01E78}"/>
                          </a:ext>
                        </a:extLst>
                      </p:cNvPr>
                      <p:cNvPicPr/>
                      <p:nvPr/>
                    </p:nvPicPr>
                    <p:blipFill>
                      <a:blip r:embed="rId5"/>
                      <a:stretch>
                        <a:fillRect/>
                      </a:stretch>
                    </p:blipFill>
                    <p:spPr>
                      <a:xfrm>
                        <a:off x="1764" y="1687"/>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5594722-26E0-4D15-85D1-F5A751A4F93B}"/>
              </a:ext>
            </a:extLst>
          </p:cNvPr>
          <p:cNvSpPr>
            <a:spLocks noGrp="1"/>
          </p:cNvSpPr>
          <p:nvPr>
            <p:ph type="title"/>
          </p:nvPr>
        </p:nvSpPr>
        <p:spPr/>
        <p:txBody>
          <a:bodyPr vert="horz"/>
          <a:lstStyle/>
          <a:p>
            <a:r>
              <a:rPr lang="en-US" sz="4213" b="1"/>
              <a:t>Course Rationale</a:t>
            </a:r>
          </a:p>
        </p:txBody>
      </p:sp>
      <p:sp>
        <p:nvSpPr>
          <p:cNvPr id="8" name="TextBox 7">
            <a:extLst>
              <a:ext uri="{FF2B5EF4-FFF2-40B4-BE49-F238E27FC236}">
                <a16:creationId xmlns:a16="http://schemas.microsoft.com/office/drawing/2014/main" id="{12152360-61C3-4206-92BD-AF9552EF9E22}"/>
              </a:ext>
            </a:extLst>
          </p:cNvPr>
          <p:cNvSpPr txBox="1"/>
          <p:nvPr/>
        </p:nvSpPr>
        <p:spPr>
          <a:xfrm>
            <a:off x="5070089" y="1960391"/>
            <a:ext cx="5657051" cy="3802057"/>
          </a:xfrm>
          <a:prstGeom prst="rect">
            <a:avLst/>
          </a:prstGeom>
          <a:noFill/>
        </p:spPr>
        <p:txBody>
          <a:bodyPr wrap="square" lIns="36000" tIns="36000" rIns="36000" bIns="36000" rtlCol="0" anchor="t">
            <a:spAutoFit/>
          </a:bodyPr>
          <a:lstStyle/>
          <a:p>
            <a:pPr marL="300925" indent="-300925" defTabSz="914316">
              <a:lnSpc>
                <a:spcPct val="150000"/>
              </a:lnSpc>
              <a:buFont typeface="Arial" panose="020B0604020202020204" pitchFamily="34" charset="0"/>
              <a:buChar char="•"/>
            </a:pPr>
            <a:r>
              <a:rPr lang="en-US" sz="1896">
                <a:solidFill>
                  <a:srgbClr val="1E1E1E"/>
                </a:solidFill>
                <a:latin typeface="Roboto"/>
              </a:rPr>
              <a:t>Strong interest from high school teachers, students, and administrators</a:t>
            </a:r>
          </a:p>
          <a:p>
            <a:pPr marL="300925" indent="-300925" defTabSz="914316">
              <a:lnSpc>
                <a:spcPct val="150000"/>
              </a:lnSpc>
              <a:buFont typeface="Arial" panose="020B0604020202020204" pitchFamily="34" charset="0"/>
              <a:buChar char="•"/>
            </a:pPr>
            <a:r>
              <a:rPr lang="en-US" sz="1896">
                <a:solidFill>
                  <a:srgbClr val="1E1E1E"/>
                </a:solidFill>
                <a:latin typeface="Roboto"/>
              </a:rPr>
              <a:t>Confidence in Higher Ed acceptance vis-à-vis course credit and placement</a:t>
            </a:r>
          </a:p>
          <a:p>
            <a:pPr marL="300925" indent="-300925" defTabSz="914316">
              <a:lnSpc>
                <a:spcPct val="150000"/>
              </a:lnSpc>
              <a:buFont typeface="Arial" panose="020B0604020202020204" pitchFamily="34" charset="0"/>
              <a:buChar char="•"/>
            </a:pPr>
            <a:r>
              <a:rPr lang="en-US" sz="1896">
                <a:solidFill>
                  <a:srgbClr val="1E1E1E"/>
                </a:solidFill>
                <a:latin typeface="Roboto"/>
              </a:rPr>
              <a:t>Likely to attract a more diverse AP student body</a:t>
            </a:r>
          </a:p>
          <a:p>
            <a:pPr marL="300925" indent="-300925" defTabSz="914316">
              <a:lnSpc>
                <a:spcPct val="150000"/>
              </a:lnSpc>
              <a:buFont typeface="Arial" panose="020B0604020202020204" pitchFamily="34" charset="0"/>
              <a:buChar char="•"/>
            </a:pPr>
            <a:r>
              <a:rPr lang="en-US" sz="1896">
                <a:solidFill>
                  <a:srgbClr val="1E1E1E"/>
                </a:solidFill>
                <a:latin typeface="Roboto"/>
              </a:rPr>
              <a:t>Continues our investment in strengthening the culturally inclusive nature of AP courses</a:t>
            </a:r>
          </a:p>
          <a:p>
            <a:pPr marL="300925" indent="-300925" defTabSz="914316">
              <a:buFont typeface="Arial" panose="020B0604020202020204" pitchFamily="34" charset="0"/>
              <a:buChar char="•"/>
            </a:pPr>
            <a:endParaRPr lang="en-US" sz="2528">
              <a:solidFill>
                <a:srgbClr val="1E1E1E"/>
              </a:solidFill>
              <a:latin typeface="Roboto"/>
            </a:endParaRPr>
          </a:p>
          <a:p>
            <a:pPr defTabSz="914316"/>
            <a:endParaRPr lang="en-US">
              <a:solidFill>
                <a:srgbClr val="1E1E1E"/>
              </a:solidFill>
              <a:latin typeface="Roboto"/>
              <a:ea typeface="Roboto"/>
            </a:endParaRPr>
          </a:p>
        </p:txBody>
      </p:sp>
      <p:sp>
        <p:nvSpPr>
          <p:cNvPr id="10" name="Oval 9">
            <a:extLst>
              <a:ext uri="{FF2B5EF4-FFF2-40B4-BE49-F238E27FC236}">
                <a16:creationId xmlns:a16="http://schemas.microsoft.com/office/drawing/2014/main" id="{AC8262A8-0816-F147-AFE4-98CD081F9D98}"/>
              </a:ext>
            </a:extLst>
          </p:cNvPr>
          <p:cNvSpPr/>
          <p:nvPr/>
        </p:nvSpPr>
        <p:spPr>
          <a:xfrm>
            <a:off x="572534" y="1916267"/>
            <a:ext cx="3390593" cy="3390593"/>
          </a:xfrm>
          <a:prstGeom prst="ellipse">
            <a:avLst/>
          </a:prstGeom>
          <a:blipFill dpi="0" rotWithShape="1">
            <a:blip r:embed="rId6"/>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16"/>
            <a:endParaRPr lang="en-US" sz="1896">
              <a:solidFill>
                <a:srgbClr val="1E1E1E"/>
              </a:solidFill>
              <a:latin typeface="Roboto"/>
            </a:endParaRPr>
          </a:p>
        </p:txBody>
      </p:sp>
    </p:spTree>
    <p:extLst>
      <p:ext uri="{BB962C8B-B14F-4D97-AF65-F5344CB8AC3E}">
        <p14:creationId xmlns:p14="http://schemas.microsoft.com/office/powerpoint/2010/main" val="153683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81"/>
              <a:t>Course Research and Design Inputs</a:t>
            </a:r>
            <a:endParaRPr lang="en-US"/>
          </a:p>
        </p:txBody>
      </p:sp>
      <p:sp>
        <p:nvSpPr>
          <p:cNvPr id="5" name="BainBulletsConfiguration" hidden="1"/>
          <p:cNvSpPr txBox="1"/>
          <p:nvPr/>
        </p:nvSpPr>
        <p:spPr>
          <a:xfrm>
            <a:off x="12878" y="12800"/>
            <a:ext cx="8889755" cy="89719"/>
          </a:xfrm>
          <a:prstGeom prst="rect">
            <a:avLst/>
          </a:prstGeom>
          <a:noFill/>
        </p:spPr>
        <p:txBody>
          <a:bodyPr vert="horz" wrap="square" lIns="36000" tIns="36000" rIns="36000" bIns="36000" rtlCol="0">
            <a:spAutoFit/>
          </a:bodyPr>
          <a:lstStyle/>
          <a:p>
            <a:pPr defTabSz="962958">
              <a:defRPr/>
            </a:pPr>
            <a:endParaRPr lang="en-US" sz="105">
              <a:solidFill>
                <a:srgbClr val="FFFFFF"/>
              </a:solidFill>
              <a:latin typeface="Roboto"/>
            </a:endParaRPr>
          </a:p>
        </p:txBody>
      </p:sp>
      <p:sp>
        <p:nvSpPr>
          <p:cNvPr id="38" name="Rectangle 37"/>
          <p:cNvSpPr/>
          <p:nvPr/>
        </p:nvSpPr>
        <p:spPr>
          <a:xfrm>
            <a:off x="620281" y="1369597"/>
            <a:ext cx="5962131" cy="5049537"/>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2050" tIns="274313" rIns="36000" bIns="36000" rtlCol="0" anchor="t">
            <a:normAutofit/>
          </a:bodyPr>
          <a:lstStyle/>
          <a:p>
            <a:pPr defTabSz="962958">
              <a:defRPr/>
            </a:pPr>
            <a:endParaRPr lang="en-US" sz="2400" b="1">
              <a:solidFill>
                <a:srgbClr val="1E1E1E"/>
              </a:solidFill>
              <a:latin typeface="Roboto Slab"/>
            </a:endParaRPr>
          </a:p>
        </p:txBody>
      </p:sp>
      <p:sp>
        <p:nvSpPr>
          <p:cNvPr id="40" name="Rectangle 39"/>
          <p:cNvSpPr/>
          <p:nvPr/>
        </p:nvSpPr>
        <p:spPr>
          <a:xfrm>
            <a:off x="1953644" y="3813074"/>
            <a:ext cx="4005156" cy="1169551"/>
          </a:xfrm>
          <a:prstGeom prst="rect">
            <a:avLst/>
          </a:prstGeom>
        </p:spPr>
        <p:txBody>
          <a:bodyPr wrap="square" lIns="0" tIns="0" rIns="0" bIns="0" anchor="ctr">
            <a:spAutoFit/>
          </a:bodyPr>
          <a:lstStyle/>
          <a:p>
            <a:pPr defTabSz="962958">
              <a:defRPr/>
            </a:pPr>
            <a:r>
              <a:rPr lang="en-US" sz="2000" b="1">
                <a:solidFill>
                  <a:srgbClr val="1E1E1E"/>
                </a:solidFill>
                <a:latin typeface="Roboto"/>
              </a:rPr>
              <a:t>Advisory Board and Writing Team</a:t>
            </a:r>
          </a:p>
          <a:p>
            <a:pPr defTabSz="962958">
              <a:defRPr/>
            </a:pPr>
            <a:r>
              <a:rPr lang="en-US" sz="1400">
                <a:solidFill>
                  <a:srgbClr val="1E1E1E"/>
                </a:solidFill>
                <a:latin typeface="Roboto"/>
              </a:rPr>
              <a:t>Scholars and teachers helped shape the overarching vision of the course and draft models of the course framework </a:t>
            </a:r>
          </a:p>
          <a:p>
            <a:pPr defTabSz="962958">
              <a:defRPr/>
            </a:pPr>
            <a:r>
              <a:rPr lang="en-US" sz="1400">
                <a:solidFill>
                  <a:srgbClr val="00B0F0"/>
                </a:solidFill>
                <a:latin typeface="Roboto"/>
              </a:rPr>
              <a:t>Summer 2021</a:t>
            </a:r>
          </a:p>
        </p:txBody>
      </p:sp>
      <p:sp>
        <p:nvSpPr>
          <p:cNvPr id="43" name="Rectangle 42"/>
          <p:cNvSpPr/>
          <p:nvPr/>
        </p:nvSpPr>
        <p:spPr>
          <a:xfrm>
            <a:off x="2000684" y="2478793"/>
            <a:ext cx="3783609" cy="1169551"/>
          </a:xfrm>
          <a:prstGeom prst="rect">
            <a:avLst/>
          </a:prstGeom>
        </p:spPr>
        <p:txBody>
          <a:bodyPr wrap="square" lIns="0" tIns="0" rIns="0" bIns="0" anchor="ctr">
            <a:spAutoFit/>
          </a:bodyPr>
          <a:lstStyle/>
          <a:p>
            <a:pPr defTabSz="962958">
              <a:defRPr/>
            </a:pPr>
            <a:r>
              <a:rPr lang="en-US" sz="2000" b="1">
                <a:solidFill>
                  <a:srgbClr val="1E1E1E"/>
                </a:solidFill>
                <a:latin typeface="Roboto"/>
              </a:rPr>
              <a:t>Higher Ed Focus Groups</a:t>
            </a:r>
          </a:p>
          <a:p>
            <a:pPr defTabSz="962958">
              <a:defRPr/>
            </a:pPr>
            <a:r>
              <a:rPr lang="en-US" sz="1400">
                <a:solidFill>
                  <a:srgbClr val="1E1E1E"/>
                </a:solidFill>
                <a:latin typeface="Roboto"/>
              </a:rPr>
              <a:t>Conversations with 133 college faculty about the scope of the course, instructional resources, and plans for teacher training</a:t>
            </a:r>
          </a:p>
          <a:p>
            <a:pPr defTabSz="962958">
              <a:defRPr/>
            </a:pPr>
            <a:r>
              <a:rPr lang="en-US" sz="1400">
                <a:solidFill>
                  <a:srgbClr val="00B0F0"/>
                </a:solidFill>
                <a:latin typeface="Roboto"/>
              </a:rPr>
              <a:t>Spring 2021</a:t>
            </a:r>
          </a:p>
        </p:txBody>
      </p:sp>
      <p:sp>
        <p:nvSpPr>
          <p:cNvPr id="51" name="Rectangle 50"/>
          <p:cNvSpPr/>
          <p:nvPr/>
        </p:nvSpPr>
        <p:spPr>
          <a:xfrm>
            <a:off x="8044550" y="2323652"/>
            <a:ext cx="3783609" cy="738664"/>
          </a:xfrm>
          <a:prstGeom prst="rect">
            <a:avLst/>
          </a:prstGeom>
        </p:spPr>
        <p:txBody>
          <a:bodyPr wrap="square" lIns="0" tIns="0" rIns="0" bIns="0" anchor="ctr">
            <a:spAutoFit/>
          </a:bodyPr>
          <a:lstStyle/>
          <a:p>
            <a:pPr defTabSz="962958">
              <a:defRPr/>
            </a:pPr>
            <a:r>
              <a:rPr lang="en-US" sz="2000" b="1">
                <a:solidFill>
                  <a:srgbClr val="1E1E1E"/>
                </a:solidFill>
                <a:latin typeface="Roboto"/>
              </a:rPr>
              <a:t>College faculty content survey</a:t>
            </a:r>
          </a:p>
          <a:p>
            <a:pPr defTabSz="962958">
              <a:defRPr/>
            </a:pPr>
            <a:r>
              <a:rPr lang="en-US" sz="1400">
                <a:solidFill>
                  <a:srgbClr val="1E1E1E"/>
                </a:solidFill>
                <a:latin typeface="Roboto"/>
              </a:rPr>
              <a:t>Clarifying and confirming guidance received during the focus groups</a:t>
            </a:r>
          </a:p>
        </p:txBody>
      </p:sp>
      <p:sp>
        <p:nvSpPr>
          <p:cNvPr id="26" name="Oval 25"/>
          <p:cNvSpPr/>
          <p:nvPr/>
        </p:nvSpPr>
        <p:spPr>
          <a:xfrm>
            <a:off x="879723" y="1500714"/>
            <a:ext cx="841346" cy="822938"/>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sz="2798" b="1">
              <a:solidFill>
                <a:srgbClr val="FFFFFF"/>
              </a:solidFill>
              <a:latin typeface="Roboto Slab"/>
            </a:endParaRPr>
          </a:p>
        </p:txBody>
      </p:sp>
      <p:sp>
        <p:nvSpPr>
          <p:cNvPr id="27" name="Oval 26"/>
          <p:cNvSpPr/>
          <p:nvPr/>
        </p:nvSpPr>
        <p:spPr>
          <a:xfrm>
            <a:off x="868479" y="2767553"/>
            <a:ext cx="841346" cy="822938"/>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sz="2798" b="1">
              <a:solidFill>
                <a:srgbClr val="FFFFFF"/>
              </a:solidFill>
              <a:latin typeface="Roboto Slab"/>
            </a:endParaRPr>
          </a:p>
        </p:txBody>
      </p:sp>
      <p:sp>
        <p:nvSpPr>
          <p:cNvPr id="28" name="Oval 27"/>
          <p:cNvSpPr/>
          <p:nvPr/>
        </p:nvSpPr>
        <p:spPr>
          <a:xfrm>
            <a:off x="893097" y="3953606"/>
            <a:ext cx="841346" cy="822938"/>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sz="2798" b="1">
              <a:solidFill>
                <a:srgbClr val="FFFFFF"/>
              </a:solidFill>
              <a:latin typeface="Roboto Slab"/>
            </a:endParaRPr>
          </a:p>
        </p:txBody>
      </p:sp>
      <p:sp>
        <p:nvSpPr>
          <p:cNvPr id="60" name="Oval 59"/>
          <p:cNvSpPr/>
          <p:nvPr/>
        </p:nvSpPr>
        <p:spPr>
          <a:xfrm>
            <a:off x="894005" y="1466549"/>
            <a:ext cx="841346" cy="822938"/>
          </a:xfrm>
          <a:prstGeom prst="ellipse">
            <a:avLst/>
          </a:prstGeom>
          <a:blipFill dpi="0" rotWithShape="1">
            <a:blip r:embed="rId3"/>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a:solidFill>
                <a:srgbClr val="1E1E1E"/>
              </a:solidFill>
              <a:latin typeface="Roboto"/>
            </a:endParaRPr>
          </a:p>
        </p:txBody>
      </p:sp>
      <p:sp>
        <p:nvSpPr>
          <p:cNvPr id="32" name="Oval 31"/>
          <p:cNvSpPr/>
          <p:nvPr/>
        </p:nvSpPr>
        <p:spPr>
          <a:xfrm>
            <a:off x="894005" y="2681625"/>
            <a:ext cx="841346" cy="822938"/>
          </a:xfrm>
          <a:prstGeom prst="ellipse">
            <a:avLst/>
          </a:prstGeom>
          <a:blipFill dpi="0" rotWithShape="1">
            <a:blip r:embed="rId3"/>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a:solidFill>
                <a:srgbClr val="1E1E1E"/>
              </a:solidFill>
              <a:latin typeface="Roboto"/>
            </a:endParaRPr>
          </a:p>
        </p:txBody>
      </p:sp>
      <p:sp>
        <p:nvSpPr>
          <p:cNvPr id="33" name="Oval 32"/>
          <p:cNvSpPr/>
          <p:nvPr/>
        </p:nvSpPr>
        <p:spPr>
          <a:xfrm>
            <a:off x="894005" y="3895480"/>
            <a:ext cx="841346" cy="822938"/>
          </a:xfrm>
          <a:prstGeom prst="ellipse">
            <a:avLst/>
          </a:prstGeom>
          <a:blipFill dpi="0" rotWithShape="1">
            <a:blip r:embed="rId3"/>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a:solidFill>
                <a:srgbClr val="1E1E1E"/>
              </a:solidFill>
              <a:latin typeface="Roboto"/>
            </a:endParaRPr>
          </a:p>
        </p:txBody>
      </p:sp>
      <p:sp>
        <p:nvSpPr>
          <p:cNvPr id="53" name="Rectangle 52"/>
          <p:cNvSpPr/>
          <p:nvPr/>
        </p:nvSpPr>
        <p:spPr>
          <a:xfrm>
            <a:off x="6484581" y="1369597"/>
            <a:ext cx="5962131" cy="5049537"/>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2050" tIns="274313" rIns="36000" bIns="36000" rtlCol="0" anchor="t">
            <a:normAutofit/>
          </a:bodyPr>
          <a:lstStyle/>
          <a:p>
            <a:pPr defTabSz="962958">
              <a:defRPr/>
            </a:pPr>
            <a:endParaRPr lang="en-US" sz="2400" b="1">
              <a:solidFill>
                <a:srgbClr val="1E1E1E"/>
              </a:solidFill>
              <a:latin typeface="Roboto Slab"/>
            </a:endParaRPr>
          </a:p>
        </p:txBody>
      </p:sp>
      <p:sp>
        <p:nvSpPr>
          <p:cNvPr id="57" name="Rectangle 56"/>
          <p:cNvSpPr/>
          <p:nvPr/>
        </p:nvSpPr>
        <p:spPr>
          <a:xfrm>
            <a:off x="2000685" y="1400963"/>
            <a:ext cx="3783609" cy="954107"/>
          </a:xfrm>
          <a:prstGeom prst="rect">
            <a:avLst/>
          </a:prstGeom>
        </p:spPr>
        <p:txBody>
          <a:bodyPr wrap="square" lIns="0" tIns="0" rIns="0" bIns="0" anchor="ctr">
            <a:spAutoFit/>
          </a:bodyPr>
          <a:lstStyle/>
          <a:p>
            <a:pPr defTabSz="962958">
              <a:defRPr/>
            </a:pPr>
            <a:r>
              <a:rPr lang="en-US" sz="2000" b="1">
                <a:solidFill>
                  <a:srgbClr val="1E1E1E"/>
                </a:solidFill>
                <a:latin typeface="Roboto"/>
              </a:rPr>
              <a:t>Syllabi Review</a:t>
            </a:r>
          </a:p>
          <a:p>
            <a:pPr defTabSz="962958">
              <a:defRPr/>
            </a:pPr>
            <a:r>
              <a:rPr lang="en-US" sz="1400">
                <a:solidFill>
                  <a:srgbClr val="1E1E1E"/>
                </a:solidFill>
                <a:latin typeface="Roboto"/>
              </a:rPr>
              <a:t>100+ college syllabi, including 11 HBCUs, all 8 Ivies, and 26 state flagship institutions </a:t>
            </a:r>
          </a:p>
          <a:p>
            <a:pPr defTabSz="962958">
              <a:defRPr/>
            </a:pPr>
            <a:r>
              <a:rPr lang="en-US" sz="1400">
                <a:solidFill>
                  <a:srgbClr val="00B0F0"/>
                </a:solidFill>
                <a:latin typeface="Roboto"/>
              </a:rPr>
              <a:t>Winter 2021</a:t>
            </a:r>
          </a:p>
        </p:txBody>
      </p:sp>
      <p:sp>
        <p:nvSpPr>
          <p:cNvPr id="58" name="Rectangle 57"/>
          <p:cNvSpPr/>
          <p:nvPr/>
        </p:nvSpPr>
        <p:spPr>
          <a:xfrm>
            <a:off x="8053493" y="1461923"/>
            <a:ext cx="3783609" cy="954107"/>
          </a:xfrm>
          <a:prstGeom prst="rect">
            <a:avLst/>
          </a:prstGeom>
        </p:spPr>
        <p:txBody>
          <a:bodyPr wrap="square" lIns="0" tIns="0" rIns="0" bIns="0" anchor="ctr">
            <a:spAutoFit/>
          </a:bodyPr>
          <a:lstStyle/>
          <a:p>
            <a:pPr defTabSz="962958">
              <a:defRPr/>
            </a:pPr>
            <a:r>
              <a:rPr lang="en-US" sz="2000" b="1">
                <a:solidFill>
                  <a:srgbClr val="1E1E1E"/>
                </a:solidFill>
                <a:latin typeface="Roboto"/>
              </a:rPr>
              <a:t>High School Insights</a:t>
            </a:r>
          </a:p>
          <a:p>
            <a:pPr defTabSz="962958">
              <a:defRPr/>
            </a:pPr>
            <a:r>
              <a:rPr lang="en-US" sz="1400">
                <a:solidFill>
                  <a:srgbClr val="1E1E1E"/>
                </a:solidFill>
                <a:latin typeface="Roboto"/>
              </a:rPr>
              <a:t>High school teacher and administrator focus groups and review of curriculum guides/syllabi</a:t>
            </a:r>
          </a:p>
          <a:p>
            <a:pPr defTabSz="962958">
              <a:defRPr/>
            </a:pPr>
            <a:r>
              <a:rPr lang="en-US" sz="1400">
                <a:solidFill>
                  <a:srgbClr val="00B0F0"/>
                </a:solidFill>
                <a:latin typeface="Roboto"/>
              </a:rPr>
              <a:t>Summer 2021</a:t>
            </a:r>
          </a:p>
        </p:txBody>
      </p:sp>
      <p:sp>
        <p:nvSpPr>
          <p:cNvPr id="59" name="Rectangle 58"/>
          <p:cNvSpPr/>
          <p:nvPr/>
        </p:nvSpPr>
        <p:spPr>
          <a:xfrm>
            <a:off x="8049380" y="3809568"/>
            <a:ext cx="4108111" cy="1692771"/>
          </a:xfrm>
          <a:prstGeom prst="rect">
            <a:avLst/>
          </a:prstGeom>
        </p:spPr>
        <p:txBody>
          <a:bodyPr wrap="square" lIns="0" tIns="0" rIns="0" bIns="0" anchor="ctr">
            <a:spAutoFit/>
          </a:bodyPr>
          <a:lstStyle/>
          <a:p>
            <a:pPr defTabSz="962958">
              <a:defRPr/>
            </a:pPr>
            <a:r>
              <a:rPr lang="en-US" sz="2000" b="1">
                <a:solidFill>
                  <a:srgbClr val="1E1E1E"/>
                </a:solidFill>
                <a:latin typeface="Roboto"/>
              </a:rPr>
              <a:t>Disciplinary Organizations, Advocacy Groups, and Luminaries</a:t>
            </a:r>
          </a:p>
          <a:p>
            <a:pPr defTabSz="962958">
              <a:defRPr/>
            </a:pPr>
            <a:r>
              <a:rPr lang="en-US" sz="1400">
                <a:solidFill>
                  <a:srgbClr val="1E1E1E"/>
                </a:solidFill>
                <a:latin typeface="Roboto"/>
              </a:rPr>
              <a:t>Outreach conversations with organizations including ASALH, ASWAD, NMAAHC, and GLI to gather input, expand instructional and professional learning resources, and build a coalition of support</a:t>
            </a:r>
          </a:p>
          <a:p>
            <a:pPr defTabSz="962958">
              <a:defRPr/>
            </a:pPr>
            <a:r>
              <a:rPr lang="en-US" sz="1400">
                <a:solidFill>
                  <a:srgbClr val="00B0F0"/>
                </a:solidFill>
                <a:latin typeface="Roboto"/>
              </a:rPr>
              <a:t>Ongoing</a:t>
            </a:r>
          </a:p>
        </p:txBody>
      </p:sp>
      <p:sp>
        <p:nvSpPr>
          <p:cNvPr id="62" name="Oval 61"/>
          <p:cNvSpPr/>
          <p:nvPr/>
        </p:nvSpPr>
        <p:spPr>
          <a:xfrm>
            <a:off x="6918595" y="1500714"/>
            <a:ext cx="841346" cy="822938"/>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sz="2798" b="1">
              <a:solidFill>
                <a:srgbClr val="FFFFFF"/>
              </a:solidFill>
              <a:latin typeface="Roboto Slab"/>
            </a:endParaRPr>
          </a:p>
        </p:txBody>
      </p:sp>
      <p:sp>
        <p:nvSpPr>
          <p:cNvPr id="63" name="Oval 62"/>
          <p:cNvSpPr/>
          <p:nvPr/>
        </p:nvSpPr>
        <p:spPr>
          <a:xfrm>
            <a:off x="6957247" y="2705331"/>
            <a:ext cx="841346" cy="822938"/>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sz="2798" b="1">
              <a:solidFill>
                <a:srgbClr val="FFFFFF"/>
              </a:solidFill>
              <a:latin typeface="Roboto Slab"/>
            </a:endParaRPr>
          </a:p>
        </p:txBody>
      </p:sp>
      <p:sp>
        <p:nvSpPr>
          <p:cNvPr id="65" name="Oval 64"/>
          <p:cNvSpPr/>
          <p:nvPr/>
        </p:nvSpPr>
        <p:spPr>
          <a:xfrm>
            <a:off x="6918595" y="3879904"/>
            <a:ext cx="841346" cy="822938"/>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sz="2798" b="1">
              <a:solidFill>
                <a:srgbClr val="FFFFFF"/>
              </a:solidFill>
              <a:latin typeface="Roboto Slab"/>
            </a:endParaRPr>
          </a:p>
        </p:txBody>
      </p:sp>
      <p:sp>
        <p:nvSpPr>
          <p:cNvPr id="66" name="Oval 65"/>
          <p:cNvSpPr/>
          <p:nvPr/>
        </p:nvSpPr>
        <p:spPr>
          <a:xfrm>
            <a:off x="6932951" y="1462635"/>
            <a:ext cx="841346" cy="822938"/>
          </a:xfrm>
          <a:prstGeom prst="ellipse">
            <a:avLst/>
          </a:prstGeom>
          <a:blipFill dpi="0" rotWithShape="1">
            <a:blip r:embed="rId3"/>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a:solidFill>
                <a:srgbClr val="1E1E1E"/>
              </a:solidFill>
              <a:latin typeface="Roboto"/>
            </a:endParaRPr>
          </a:p>
        </p:txBody>
      </p:sp>
      <p:sp>
        <p:nvSpPr>
          <p:cNvPr id="67" name="Oval 66"/>
          <p:cNvSpPr/>
          <p:nvPr/>
        </p:nvSpPr>
        <p:spPr>
          <a:xfrm>
            <a:off x="6957247" y="2679531"/>
            <a:ext cx="841346" cy="822938"/>
          </a:xfrm>
          <a:prstGeom prst="ellipse">
            <a:avLst/>
          </a:prstGeom>
          <a:blipFill dpi="0" rotWithShape="1">
            <a:blip r:embed="rId3"/>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a:solidFill>
                <a:srgbClr val="1E1E1E"/>
              </a:solidFill>
              <a:latin typeface="Roboto"/>
            </a:endParaRPr>
          </a:p>
        </p:txBody>
      </p:sp>
      <p:sp>
        <p:nvSpPr>
          <p:cNvPr id="68" name="Oval 67"/>
          <p:cNvSpPr/>
          <p:nvPr/>
        </p:nvSpPr>
        <p:spPr>
          <a:xfrm>
            <a:off x="6918595" y="3854104"/>
            <a:ext cx="841346" cy="822938"/>
          </a:xfrm>
          <a:prstGeom prst="ellipse">
            <a:avLst/>
          </a:prstGeom>
          <a:blipFill dpi="0" rotWithShape="1">
            <a:blip r:embed="rId3"/>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62958">
              <a:defRPr/>
            </a:pPr>
            <a:endParaRPr lang="en-US">
              <a:solidFill>
                <a:srgbClr val="1E1E1E"/>
              </a:solidFill>
              <a:latin typeface="Roboto"/>
            </a:endParaRPr>
          </a:p>
        </p:txBody>
      </p:sp>
      <p:sp>
        <p:nvSpPr>
          <p:cNvPr id="24" name="Rectangle 23">
            <a:extLst>
              <a:ext uri="{FF2B5EF4-FFF2-40B4-BE49-F238E27FC236}">
                <a16:creationId xmlns:a16="http://schemas.microsoft.com/office/drawing/2014/main" id="{13BA4B53-F710-4FE3-AFA6-47688BF82AAA}"/>
              </a:ext>
            </a:extLst>
          </p:cNvPr>
          <p:cNvSpPr/>
          <p:nvPr/>
        </p:nvSpPr>
        <p:spPr>
          <a:xfrm>
            <a:off x="8053493" y="2679532"/>
            <a:ext cx="3783609" cy="954107"/>
          </a:xfrm>
          <a:prstGeom prst="rect">
            <a:avLst/>
          </a:prstGeom>
        </p:spPr>
        <p:txBody>
          <a:bodyPr wrap="square" lIns="0" tIns="0" rIns="0" bIns="0" anchor="ctr">
            <a:spAutoFit/>
          </a:bodyPr>
          <a:lstStyle/>
          <a:p>
            <a:pPr defTabSz="962958">
              <a:defRPr/>
            </a:pPr>
            <a:r>
              <a:rPr lang="en-US" sz="2000" b="1">
                <a:solidFill>
                  <a:srgbClr val="1E1E1E"/>
                </a:solidFill>
                <a:latin typeface="Roboto"/>
              </a:rPr>
              <a:t>Higher Ed Advisory Sessions</a:t>
            </a:r>
          </a:p>
          <a:p>
            <a:pPr defTabSz="962958">
              <a:defRPr/>
            </a:pPr>
            <a:r>
              <a:rPr lang="en-US" sz="1400">
                <a:solidFill>
                  <a:srgbClr val="1E1E1E"/>
                </a:solidFill>
                <a:latin typeface="Roboto"/>
              </a:rPr>
              <a:t>Four in-depth panel sessions with ~50 college faculty about proposed course units and topics</a:t>
            </a:r>
          </a:p>
          <a:p>
            <a:pPr defTabSz="962958">
              <a:defRPr/>
            </a:pPr>
            <a:r>
              <a:rPr lang="en-US" sz="1400">
                <a:solidFill>
                  <a:srgbClr val="00B0F0"/>
                </a:solidFill>
                <a:latin typeface="Roboto"/>
              </a:rPr>
              <a:t>Fall 2021</a:t>
            </a:r>
          </a:p>
        </p:txBody>
      </p:sp>
      <p:sp>
        <p:nvSpPr>
          <p:cNvPr id="3" name="TextBox 2">
            <a:extLst>
              <a:ext uri="{FF2B5EF4-FFF2-40B4-BE49-F238E27FC236}">
                <a16:creationId xmlns:a16="http://schemas.microsoft.com/office/drawing/2014/main" id="{BB7B9EDB-4D6A-A75D-0089-C10C47AAB93A}"/>
              </a:ext>
            </a:extLst>
          </p:cNvPr>
          <p:cNvSpPr txBox="1"/>
          <p:nvPr/>
        </p:nvSpPr>
        <p:spPr>
          <a:xfrm>
            <a:off x="2778573" y="5968240"/>
            <a:ext cx="6802886" cy="380480"/>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36000" rIns="36000" bIns="36000" rtlCol="0">
            <a:spAutoFit/>
          </a:bodyPr>
          <a:lstStyle/>
          <a:p>
            <a:pPr algn="ctr"/>
            <a:r>
              <a:rPr lang="en-US" sz="2000" b="1" dirty="0"/>
              <a:t>Pilot teacher feedback: July – December 2022</a:t>
            </a:r>
          </a:p>
        </p:txBody>
      </p:sp>
    </p:spTree>
    <p:extLst>
      <p:ext uri="{BB962C8B-B14F-4D97-AF65-F5344CB8AC3E}">
        <p14:creationId xmlns:p14="http://schemas.microsoft.com/office/powerpoint/2010/main" val="270631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4D5F-8E2D-4743-B01F-C3688C2DFC1F}"/>
              </a:ext>
            </a:extLst>
          </p:cNvPr>
          <p:cNvSpPr>
            <a:spLocks noGrp="1"/>
          </p:cNvSpPr>
          <p:nvPr>
            <p:ph type="title"/>
          </p:nvPr>
        </p:nvSpPr>
        <p:spPr/>
        <p:txBody>
          <a:bodyPr/>
          <a:lstStyle/>
          <a:p>
            <a:r>
              <a:rPr lang="en-US"/>
              <a:t>About AP African American Studies</a:t>
            </a:r>
          </a:p>
        </p:txBody>
      </p:sp>
      <p:sp>
        <p:nvSpPr>
          <p:cNvPr id="3" name="Text Placeholder 2">
            <a:extLst>
              <a:ext uri="{FF2B5EF4-FFF2-40B4-BE49-F238E27FC236}">
                <a16:creationId xmlns:a16="http://schemas.microsoft.com/office/drawing/2014/main" id="{46B372E2-EAD7-4F74-B401-C2F1F8CD4A4C}"/>
              </a:ext>
            </a:extLst>
          </p:cNvPr>
          <p:cNvSpPr>
            <a:spLocks noGrp="1"/>
          </p:cNvSpPr>
          <p:nvPr>
            <p:ph type="body" sz="quarter" idx="10"/>
          </p:nvPr>
        </p:nvSpPr>
        <p:spPr>
          <a:xfrm>
            <a:off x="5087136" y="1809489"/>
            <a:ext cx="7080427" cy="4643373"/>
          </a:xfrm>
        </p:spPr>
        <p:txBody>
          <a:bodyPr>
            <a:normAutofit/>
          </a:bodyPr>
          <a:lstStyle/>
          <a:p>
            <a:pPr marL="0" indent="0">
              <a:buNone/>
            </a:pPr>
            <a:r>
              <a:rPr lang="en-US" sz="2000">
                <a:ea typeface="Times New Roman" panose="02020603050405020304" pitchFamily="18" charset="0"/>
              </a:rPr>
              <a:t>The course focuses on four thematic units that move across the instructional year chronologically, providing students opportunities to delve into key topics that extend from </a:t>
            </a:r>
            <a:r>
              <a:rPr lang="en-US" sz="2000" dirty="0">
                <a:ea typeface="Times New Roman" panose="02020603050405020304" pitchFamily="18" charset="0"/>
              </a:rPr>
              <a:t>early African societies</a:t>
            </a:r>
            <a:r>
              <a:rPr lang="en-US" sz="2000">
                <a:ea typeface="Times New Roman" panose="02020603050405020304" pitchFamily="18" charset="0"/>
              </a:rPr>
              <a:t> to the ongoing challenges and achievements of the contemporary moment. Given the multidisciplinary character of African American Studies, students in the course will develop skills across multiple disciplines, with an emphasis on developing historical, literary, visual, and data analysis skills. The new course will also foreground a study of the diversity of Black communities in the United States within the broader context of Africa and the African Diaspora.</a:t>
            </a:r>
            <a:endParaRPr lang="en-US" sz="2000"/>
          </a:p>
        </p:txBody>
      </p:sp>
    </p:spTree>
    <p:extLst>
      <p:ext uri="{BB962C8B-B14F-4D97-AF65-F5344CB8AC3E}">
        <p14:creationId xmlns:p14="http://schemas.microsoft.com/office/powerpoint/2010/main" val="110936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25E8316-E192-4C02-9741-0D68E1A338EE}"/>
              </a:ext>
            </a:extLst>
          </p:cNvPr>
          <p:cNvGraphicFramePr>
            <a:graphicFrameLocks noChangeAspect="1"/>
          </p:cNvGraphicFramePr>
          <p:nvPr>
            <p:custDataLst>
              <p:tags r:id="rId1"/>
            </p:custDataLst>
          </p:nvPr>
        </p:nvGraphicFramePr>
        <p:xfrm>
          <a:off x="1849" y="1722"/>
          <a:ext cx="1673" cy="1673"/>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025E8316-E192-4C02-9741-0D68E1A338EE}"/>
                          </a:ext>
                        </a:extLst>
                      </p:cNvPr>
                      <p:cNvPicPr/>
                      <p:nvPr/>
                    </p:nvPicPr>
                    <p:blipFill>
                      <a:blip r:embed="rId5"/>
                      <a:stretch>
                        <a:fillRect/>
                      </a:stretch>
                    </p:blipFill>
                    <p:spPr>
                      <a:xfrm>
                        <a:off x="1849" y="1722"/>
                        <a:ext cx="1673" cy="1673"/>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9E74DA8-5545-445F-9C3E-1B3EC371741A}"/>
              </a:ext>
            </a:extLst>
          </p:cNvPr>
          <p:cNvSpPr>
            <a:spLocks noGrp="1"/>
          </p:cNvSpPr>
          <p:nvPr>
            <p:ph type="title"/>
          </p:nvPr>
        </p:nvSpPr>
        <p:spPr/>
        <p:txBody>
          <a:bodyPr vert="horz"/>
          <a:lstStyle/>
          <a:p>
            <a:r>
              <a:rPr lang="en-US"/>
              <a:t>Course design priorities</a:t>
            </a:r>
          </a:p>
        </p:txBody>
      </p:sp>
      <p:graphicFrame>
        <p:nvGraphicFramePr>
          <p:cNvPr id="3" name="Table 3">
            <a:extLst>
              <a:ext uri="{FF2B5EF4-FFF2-40B4-BE49-F238E27FC236}">
                <a16:creationId xmlns:a16="http://schemas.microsoft.com/office/drawing/2014/main" id="{25915F34-B2DF-4269-A51B-41E0E023EA08}"/>
              </a:ext>
            </a:extLst>
          </p:cNvPr>
          <p:cNvGraphicFramePr>
            <a:graphicFrameLocks noGrp="1"/>
          </p:cNvGraphicFramePr>
          <p:nvPr>
            <p:extLst>
              <p:ext uri="{D42A27DB-BD31-4B8C-83A1-F6EECF244321}">
                <p14:modId xmlns:p14="http://schemas.microsoft.com/office/powerpoint/2010/main" val="350193675"/>
              </p:ext>
            </p:extLst>
          </p:nvPr>
        </p:nvGraphicFramePr>
        <p:xfrm>
          <a:off x="375527" y="1137609"/>
          <a:ext cx="11591176" cy="5139653"/>
        </p:xfrm>
        <a:graphic>
          <a:graphicData uri="http://schemas.openxmlformats.org/drawingml/2006/table">
            <a:tbl>
              <a:tblPr firstRow="1" bandRow="1">
                <a:tableStyleId>{F5AB1C69-6EDB-4FF4-983F-18BD219EF322}</a:tableStyleId>
              </a:tblPr>
              <a:tblGrid>
                <a:gridCol w="2326988">
                  <a:extLst>
                    <a:ext uri="{9D8B030D-6E8A-4147-A177-3AD203B41FA5}">
                      <a16:colId xmlns:a16="http://schemas.microsoft.com/office/drawing/2014/main" val="821369129"/>
                    </a:ext>
                  </a:extLst>
                </a:gridCol>
                <a:gridCol w="9264188">
                  <a:extLst>
                    <a:ext uri="{9D8B030D-6E8A-4147-A177-3AD203B41FA5}">
                      <a16:colId xmlns:a16="http://schemas.microsoft.com/office/drawing/2014/main" val="1466269310"/>
                    </a:ext>
                  </a:extLst>
                </a:gridCol>
              </a:tblGrid>
              <a:tr h="390579">
                <a:tc>
                  <a:txBody>
                    <a:bodyPr/>
                    <a:lstStyle/>
                    <a:p>
                      <a:r>
                        <a:rPr lang="en-US" sz="1700"/>
                        <a:t>Principle</a:t>
                      </a:r>
                    </a:p>
                  </a:txBody>
                  <a:tcPr marL="96306" marR="96306" marT="48153" marB="48153"/>
                </a:tc>
                <a:tc>
                  <a:txBody>
                    <a:bodyPr/>
                    <a:lstStyle/>
                    <a:p>
                      <a:r>
                        <a:rPr lang="en-US" sz="1700"/>
                        <a:t>Guidance</a:t>
                      </a:r>
                    </a:p>
                  </a:txBody>
                  <a:tcPr marL="96306" marR="96306" marT="48153" marB="48153"/>
                </a:tc>
                <a:extLst>
                  <a:ext uri="{0D108BD9-81ED-4DB2-BD59-A6C34878D82A}">
                    <a16:rowId xmlns:a16="http://schemas.microsoft.com/office/drawing/2014/main" val="3837046033"/>
                  </a:ext>
                </a:extLst>
              </a:tr>
              <a:tr h="827817">
                <a:tc>
                  <a:txBody>
                    <a:bodyPr/>
                    <a:lstStyle/>
                    <a:p>
                      <a:r>
                        <a:rPr lang="en-US" sz="1600" b="1"/>
                        <a:t>Focus</a:t>
                      </a:r>
                    </a:p>
                  </a:txBody>
                  <a:tcPr marL="96306" marR="96306" marT="48153" marB="48153"/>
                </a:tc>
                <a:tc>
                  <a:txBody>
                    <a:bodyPr/>
                    <a:lstStyle/>
                    <a:p>
                      <a:pPr marL="0" marR="0" lvl="0" indent="0" algn="l" defTabSz="931678" rtl="0" eaLnBrk="1" fontAlgn="auto" latinLnBrk="0" hangingPunct="1">
                        <a:lnSpc>
                          <a:spcPct val="100000"/>
                        </a:lnSpc>
                        <a:spcBef>
                          <a:spcPts val="0"/>
                        </a:spcBef>
                        <a:spcAft>
                          <a:spcPts val="0"/>
                        </a:spcAft>
                        <a:buClrTx/>
                        <a:buSzTx/>
                        <a:buFontTx/>
                        <a:buNone/>
                        <a:tabLst/>
                        <a:defRPr/>
                      </a:pPr>
                      <a:r>
                        <a:rPr lang="en-US" sz="1600"/>
                        <a:t>The course framework should promote </a:t>
                      </a:r>
                      <a:r>
                        <a:rPr lang="en-US" sz="1600" b="1">
                          <a:solidFill>
                            <a:srgbClr val="0070C0"/>
                          </a:solidFill>
                        </a:rPr>
                        <a:t>depth and focus </a:t>
                      </a:r>
                      <a:r>
                        <a:rPr lang="en-US" sz="1600"/>
                        <a:t>by including the most important and essential topics. Thematic units should follow a chronological structure to support student understanding and ease of implementation.</a:t>
                      </a:r>
                    </a:p>
                  </a:txBody>
                  <a:tcPr marL="96306" marR="96306" marT="48153" marB="48153"/>
                </a:tc>
                <a:extLst>
                  <a:ext uri="{0D108BD9-81ED-4DB2-BD59-A6C34878D82A}">
                    <a16:rowId xmlns:a16="http://schemas.microsoft.com/office/drawing/2014/main" val="3795219868"/>
                  </a:ext>
                </a:extLst>
              </a:tr>
              <a:tr h="609944">
                <a:tc>
                  <a:txBody>
                    <a:bodyPr/>
                    <a:lstStyle/>
                    <a:p>
                      <a:r>
                        <a:rPr lang="en-US" sz="1600" b="1"/>
                        <a:t>Interdisciplinarity</a:t>
                      </a:r>
                    </a:p>
                  </a:txBody>
                  <a:tcPr marL="96306" marR="96306" marT="48153" marB="48153"/>
                </a:tc>
                <a:tc>
                  <a:txBody>
                    <a:bodyPr/>
                    <a:lstStyle/>
                    <a:p>
                      <a:r>
                        <a:rPr lang="en-US" sz="1600">
                          <a:ea typeface="+mn-lt"/>
                          <a:cs typeface="+mn-lt"/>
                        </a:rPr>
                        <a:t>Each unit should foster </a:t>
                      </a:r>
                      <a:r>
                        <a:rPr lang="en-US" sz="1600" b="1">
                          <a:solidFill>
                            <a:srgbClr val="0070C0"/>
                          </a:solidFill>
                          <a:ea typeface="+mn-lt"/>
                          <a:cs typeface="+mn-lt"/>
                        </a:rPr>
                        <a:t>interdisciplinary analysis</a:t>
                      </a:r>
                      <a:r>
                        <a:rPr lang="en-US" sz="1600">
                          <a:ea typeface="+mn-lt"/>
                          <a:cs typeface="+mn-lt"/>
                        </a:rPr>
                        <a:t>, with specific disciplines identified (e.g. history, literature, arts, social sciences) and recurring across the course.</a:t>
                      </a:r>
                    </a:p>
                  </a:txBody>
                  <a:tcPr marL="96306" marR="96306" marT="48153" marB="48153"/>
                </a:tc>
                <a:extLst>
                  <a:ext uri="{0D108BD9-81ED-4DB2-BD59-A6C34878D82A}">
                    <a16:rowId xmlns:a16="http://schemas.microsoft.com/office/drawing/2014/main" val="911999657"/>
                  </a:ext>
                </a:extLst>
              </a:tr>
              <a:tr h="583980">
                <a:tc>
                  <a:txBody>
                    <a:bodyPr/>
                    <a:lstStyle/>
                    <a:p>
                      <a:r>
                        <a:rPr lang="en-US" sz="1600" b="1"/>
                        <a:t>Source analysis</a:t>
                      </a:r>
                    </a:p>
                  </a:txBody>
                  <a:tcPr marL="96306" marR="96306" marT="48153" marB="48153"/>
                </a:tc>
                <a:tc>
                  <a:txBody>
                    <a:bodyPr/>
                    <a:lstStyle/>
                    <a:p>
                      <a:pPr marL="0" marR="0" lvl="0" indent="0" algn="l" defTabSz="931678" rtl="0" eaLnBrk="1" fontAlgn="auto" latinLnBrk="0" hangingPunct="1">
                        <a:lnSpc>
                          <a:spcPct val="100000"/>
                        </a:lnSpc>
                        <a:spcBef>
                          <a:spcPts val="0"/>
                        </a:spcBef>
                        <a:spcAft>
                          <a:spcPts val="0"/>
                        </a:spcAft>
                        <a:buClrTx/>
                        <a:buSzTx/>
                        <a:buFontTx/>
                        <a:buNone/>
                        <a:tabLst/>
                        <a:defRPr/>
                      </a:pPr>
                      <a:r>
                        <a:rPr lang="en-US" sz="1600">
                          <a:ea typeface="+mn-lt"/>
                          <a:cs typeface="+mn-lt"/>
                        </a:rPr>
                        <a:t>Careful curation of texts and sources should provide students </a:t>
                      </a:r>
                      <a:r>
                        <a:rPr lang="en-US" sz="1600" b="1">
                          <a:solidFill>
                            <a:srgbClr val="0070C0"/>
                          </a:solidFill>
                          <a:ea typeface="+mn-lt"/>
                          <a:cs typeface="+mn-lt"/>
                        </a:rPr>
                        <a:t>direct and deep encounters</a:t>
                      </a:r>
                      <a:r>
                        <a:rPr lang="en-US" sz="1600">
                          <a:ea typeface="+mn-lt"/>
                          <a:cs typeface="+mn-lt"/>
                        </a:rPr>
                        <a:t> with historical, cultural, and intellectual developments across multiple perspectives. </a:t>
                      </a:r>
                    </a:p>
                  </a:txBody>
                  <a:tcPr marL="96306" marR="96306" marT="48153" marB="48153"/>
                </a:tc>
                <a:extLst>
                  <a:ext uri="{0D108BD9-81ED-4DB2-BD59-A6C34878D82A}">
                    <a16:rowId xmlns:a16="http://schemas.microsoft.com/office/drawing/2014/main" val="25023942"/>
                  </a:ext>
                </a:extLst>
              </a:tr>
              <a:tr h="827817">
                <a:tc>
                  <a:txBody>
                    <a:bodyPr/>
                    <a:lstStyle/>
                    <a:p>
                      <a:r>
                        <a:rPr lang="en-US" sz="1600" b="1"/>
                        <a:t>Core concepts</a:t>
                      </a:r>
                    </a:p>
                  </a:txBody>
                  <a:tcPr marL="96306" marR="96306" marT="48153" marB="48153"/>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ea typeface="+mn-lt"/>
                          <a:cs typeface="+mn-lt"/>
                        </a:rPr>
                        <a:t>Students should understand </a:t>
                      </a:r>
                      <a:r>
                        <a:rPr lang="en-US" sz="1600" b="1">
                          <a:solidFill>
                            <a:srgbClr val="0070C0"/>
                          </a:solidFill>
                          <a:ea typeface="+mn-lt"/>
                          <a:cs typeface="+mn-lt"/>
                        </a:rPr>
                        <a:t>core concepts</a:t>
                      </a:r>
                      <a:r>
                        <a:rPr lang="en-US" sz="1600">
                          <a:ea typeface="+mn-lt"/>
                          <a:cs typeface="+mn-lt"/>
                        </a:rPr>
                        <a:t>, including diaspora, the struggle for civil rights, the language of race and racism (e.g. structural racism, racial formation, racial capitalism, etc.) and be introduced to important approaches (e.g. Pan-Africanism, Afro-futurism). </a:t>
                      </a:r>
                    </a:p>
                  </a:txBody>
                  <a:tcPr marL="96306" marR="96306" marT="48153" marB="48153"/>
                </a:tc>
                <a:extLst>
                  <a:ext uri="{0D108BD9-81ED-4DB2-BD59-A6C34878D82A}">
                    <a16:rowId xmlns:a16="http://schemas.microsoft.com/office/drawing/2014/main" val="453879916"/>
                  </a:ext>
                </a:extLst>
              </a:tr>
              <a:tr h="1071653">
                <a:tc>
                  <a:txBody>
                    <a:bodyPr/>
                    <a:lstStyle/>
                    <a:p>
                      <a:r>
                        <a:rPr lang="en-US" sz="1600" b="1"/>
                        <a:t>Situating Africa</a:t>
                      </a:r>
                    </a:p>
                  </a:txBody>
                  <a:tcPr marL="96306" marR="96306" marT="48153" marB="48153"/>
                </a:tc>
                <a:tc>
                  <a:txBody>
                    <a:bodyPr/>
                    <a:lstStyle/>
                    <a:p>
                      <a:pPr marL="0" marR="0" lvl="0" indent="0" algn="l" defTabSz="931678" rtl="0" eaLnBrk="1" fontAlgn="auto" latinLnBrk="0" hangingPunct="1">
                        <a:lnSpc>
                          <a:spcPct val="100000"/>
                        </a:lnSpc>
                        <a:spcBef>
                          <a:spcPts val="0"/>
                        </a:spcBef>
                        <a:spcAft>
                          <a:spcPts val="0"/>
                        </a:spcAft>
                        <a:buClrTx/>
                        <a:buSzTx/>
                        <a:buFontTx/>
                        <a:buNone/>
                        <a:tabLst/>
                        <a:defRPr/>
                      </a:pPr>
                      <a:r>
                        <a:rPr lang="en-US" sz="1600">
                          <a:ea typeface="+mn-lt"/>
                          <a:cs typeface="+mn-lt"/>
                        </a:rPr>
                        <a:t>Students should understand the </a:t>
                      </a:r>
                      <a:r>
                        <a:rPr lang="en-US" sz="1600" b="1">
                          <a:solidFill>
                            <a:srgbClr val="0070C0"/>
                          </a:solidFill>
                          <a:ea typeface="+mn-lt"/>
                          <a:cs typeface="+mn-lt"/>
                        </a:rPr>
                        <a:t>complexity of African cultures </a:t>
                      </a:r>
                      <a:r>
                        <a:rPr lang="en-US" sz="1600">
                          <a:ea typeface="+mn-lt"/>
                          <a:cs typeface="+mn-lt"/>
                        </a:rPr>
                        <a:t>as the foundation of the diversity of the African diaspora. They should learn about the ongoing relationship between Africa and the US/Diaspora throughout the course (not just during the period of enslavement) as constitutive of Black identities, Black thought, and the field of Black Studies.</a:t>
                      </a:r>
                    </a:p>
                  </a:txBody>
                  <a:tcPr marL="96306" marR="96306" marT="48153" marB="48153"/>
                </a:tc>
                <a:extLst>
                  <a:ext uri="{0D108BD9-81ED-4DB2-BD59-A6C34878D82A}">
                    <a16:rowId xmlns:a16="http://schemas.microsoft.com/office/drawing/2014/main" val="2666587674"/>
                  </a:ext>
                </a:extLst>
              </a:tr>
              <a:tr h="827817">
                <a:tc>
                  <a:txBody>
                    <a:bodyPr/>
                    <a:lstStyle/>
                    <a:p>
                      <a:r>
                        <a:rPr lang="en-US" sz="1600" b="1"/>
                        <a:t>Professional learning</a:t>
                      </a:r>
                    </a:p>
                  </a:txBody>
                  <a:tcPr marL="96306" marR="96306" marT="48153" marB="48153"/>
                </a:tc>
                <a:tc>
                  <a:txBody>
                    <a:bodyPr/>
                    <a:lstStyle/>
                    <a:p>
                      <a:pPr marL="0" marR="0" lvl="0" indent="0" algn="l" defTabSz="931678" rtl="0" eaLnBrk="1" fontAlgn="auto" latinLnBrk="0" hangingPunct="1">
                        <a:lnSpc>
                          <a:spcPct val="100000"/>
                        </a:lnSpc>
                        <a:spcBef>
                          <a:spcPts val="0"/>
                        </a:spcBef>
                        <a:spcAft>
                          <a:spcPts val="0"/>
                        </a:spcAft>
                        <a:buClrTx/>
                        <a:buSzTx/>
                        <a:buFontTx/>
                        <a:buNone/>
                        <a:tabLst/>
                        <a:defRPr/>
                      </a:pPr>
                      <a:r>
                        <a:rPr lang="en-US" sz="1600"/>
                        <a:t>The AP program should dedicate significant time and resources to building a </a:t>
                      </a:r>
                      <a:r>
                        <a:rPr lang="en-US" sz="1600" b="1">
                          <a:solidFill>
                            <a:srgbClr val="0070C0"/>
                          </a:solidFill>
                        </a:rPr>
                        <a:t>robust suite of professional learning resources</a:t>
                      </a:r>
                      <a:r>
                        <a:rPr lang="en-US" sz="1600">
                          <a:solidFill>
                            <a:srgbClr val="0070C0"/>
                          </a:solidFill>
                        </a:rPr>
                        <a:t> </a:t>
                      </a:r>
                      <a:r>
                        <a:rPr lang="en-US" sz="1600"/>
                        <a:t>that leverages partnerships with higher education institutions and provides all teachers with the tools they need to teach this course well.</a:t>
                      </a:r>
                    </a:p>
                  </a:txBody>
                  <a:tcPr marL="96306" marR="96306" marT="48153" marB="48153"/>
                </a:tc>
                <a:extLst>
                  <a:ext uri="{0D108BD9-81ED-4DB2-BD59-A6C34878D82A}">
                    <a16:rowId xmlns:a16="http://schemas.microsoft.com/office/drawing/2014/main" val="3930464157"/>
                  </a:ext>
                </a:extLst>
              </a:tr>
            </a:tbl>
          </a:graphicData>
        </a:graphic>
      </p:graphicFrame>
    </p:spTree>
    <p:extLst>
      <p:ext uri="{BB962C8B-B14F-4D97-AF65-F5344CB8AC3E}">
        <p14:creationId xmlns:p14="http://schemas.microsoft.com/office/powerpoint/2010/main" val="25885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4D5F-8E2D-4743-B01F-C3688C2DFC1F}"/>
              </a:ext>
            </a:extLst>
          </p:cNvPr>
          <p:cNvSpPr>
            <a:spLocks noGrp="1"/>
          </p:cNvSpPr>
          <p:nvPr>
            <p:ph type="title"/>
          </p:nvPr>
        </p:nvSpPr>
        <p:spPr/>
        <p:txBody>
          <a:bodyPr/>
          <a:lstStyle/>
          <a:p>
            <a:r>
              <a:rPr lang="en-US"/>
              <a:t>AP African American Studies Learning Outcomes</a:t>
            </a:r>
          </a:p>
        </p:txBody>
      </p:sp>
      <p:sp>
        <p:nvSpPr>
          <p:cNvPr id="3" name="Text Placeholder 2">
            <a:extLst>
              <a:ext uri="{FF2B5EF4-FFF2-40B4-BE49-F238E27FC236}">
                <a16:creationId xmlns:a16="http://schemas.microsoft.com/office/drawing/2014/main" id="{46B372E2-EAD7-4F74-B401-C2F1F8CD4A4C}"/>
              </a:ext>
            </a:extLst>
          </p:cNvPr>
          <p:cNvSpPr>
            <a:spLocks noGrp="1"/>
          </p:cNvSpPr>
          <p:nvPr>
            <p:ph type="body" sz="quarter" idx="10"/>
          </p:nvPr>
        </p:nvSpPr>
        <p:spPr>
          <a:xfrm>
            <a:off x="5051511" y="1916365"/>
            <a:ext cx="7080427" cy="4643373"/>
          </a:xfrm>
        </p:spPr>
        <p:txBody>
          <a:bodyPr>
            <a:normAutofit fontScale="85000" lnSpcReduction="10000"/>
          </a:bodyPr>
          <a:lstStyle/>
          <a:p>
            <a:pPr marL="342868" indent="-342868">
              <a:lnSpc>
                <a:spcPct val="115000"/>
              </a:lnSpc>
              <a:spcBef>
                <a:spcPts val="0"/>
              </a:spcBef>
              <a:spcAft>
                <a:spcPts val="0"/>
              </a:spcAft>
              <a:buFont typeface="+mj-lt"/>
              <a:buAutoNum type="arabicPeriod"/>
            </a:pPr>
            <a:r>
              <a:rPr lang="en-US">
                <a:ea typeface="Calibri" panose="020F0502020204030204" pitchFamily="34" charset="0"/>
                <a:cs typeface="Calibri" panose="020F0502020204030204" pitchFamily="34" charset="0"/>
              </a:rPr>
              <a:t>Apply lenses from multiple disciplines to evaluate key concepts, historical developments, and processes that have shaped Black experiences and debates within the field of African American Studies. </a:t>
            </a:r>
          </a:p>
          <a:p>
            <a:pPr marL="342868" indent="-342868">
              <a:lnSpc>
                <a:spcPct val="115000"/>
              </a:lnSpc>
              <a:spcBef>
                <a:spcPts val="0"/>
              </a:spcBef>
              <a:spcAft>
                <a:spcPts val="0"/>
              </a:spcAft>
              <a:buFont typeface="+mj-lt"/>
              <a:buAutoNum type="arabicPeriod"/>
            </a:pPr>
            <a:r>
              <a:rPr lang="en-US">
                <a:ea typeface="Calibri" panose="020F0502020204030204" pitchFamily="34" charset="0"/>
                <a:cs typeface="Calibri" panose="020F0502020204030204" pitchFamily="34" charset="0"/>
              </a:rPr>
              <a:t>Identify connections between Black communities in the United States and the broader African Diaspora in the past and present. </a:t>
            </a:r>
          </a:p>
          <a:p>
            <a:pPr marL="342868" indent="-342868">
              <a:lnSpc>
                <a:spcPct val="115000"/>
              </a:lnSpc>
              <a:spcBef>
                <a:spcPts val="0"/>
              </a:spcBef>
              <a:spcAft>
                <a:spcPts val="0"/>
              </a:spcAft>
              <a:buFont typeface="+mj-lt"/>
              <a:buAutoNum type="arabicPeriod"/>
            </a:pPr>
            <a:r>
              <a:rPr lang="en-US">
                <a:ea typeface="Calibri" panose="020F0502020204030204" pitchFamily="34" charset="0"/>
                <a:cs typeface="Calibri" panose="020F0502020204030204" pitchFamily="34" charset="0"/>
              </a:rPr>
              <a:t>Analyze perspectives in text-based, data, and visual sources to develop well-supported arguments applied to real-world problems.</a:t>
            </a:r>
          </a:p>
          <a:p>
            <a:pPr marL="342868" indent="-342868">
              <a:lnSpc>
                <a:spcPct val="115000"/>
              </a:lnSpc>
              <a:spcBef>
                <a:spcPts val="0"/>
              </a:spcBef>
              <a:spcAft>
                <a:spcPts val="0"/>
              </a:spcAft>
              <a:buFont typeface="+mj-lt"/>
              <a:buAutoNum type="arabicPeriod"/>
            </a:pPr>
            <a:r>
              <a:rPr lang="en-US">
                <a:ea typeface="Calibri" panose="020F0502020204030204" pitchFamily="34" charset="0"/>
                <a:cs typeface="Calibri" panose="020F0502020204030204" pitchFamily="34" charset="0"/>
              </a:rPr>
              <a:t>Demonstrate the understanding of the diversity, strength, and complexity of </a:t>
            </a:r>
            <a:r>
              <a:rPr lang="en-US" dirty="0">
                <a:ea typeface="Calibri" panose="020F0502020204030204" pitchFamily="34" charset="0"/>
                <a:cs typeface="Calibri" panose="020F0502020204030204" pitchFamily="34" charset="0"/>
              </a:rPr>
              <a:t>early </a:t>
            </a:r>
            <a:r>
              <a:rPr lang="en-US">
                <a:ea typeface="Calibri" panose="020F0502020204030204" pitchFamily="34" charset="0"/>
                <a:cs typeface="Calibri" panose="020F0502020204030204" pitchFamily="34" charset="0"/>
              </a:rPr>
              <a:t>African societies and their global connections before emergence of transatlantic slavery. </a:t>
            </a:r>
          </a:p>
          <a:p>
            <a:pPr marL="342868" indent="-342868">
              <a:lnSpc>
                <a:spcPct val="115000"/>
              </a:lnSpc>
              <a:spcBef>
                <a:spcPts val="0"/>
              </a:spcBef>
              <a:spcAft>
                <a:spcPts val="0"/>
              </a:spcAft>
              <a:buFont typeface="+mj-lt"/>
              <a:buAutoNum type="arabicPeriod"/>
            </a:pPr>
            <a:r>
              <a:rPr lang="en-US">
                <a:ea typeface="Calibri" panose="020F0502020204030204" pitchFamily="34" charset="0"/>
                <a:cs typeface="Calibri" panose="020F0502020204030204" pitchFamily="34" charset="0"/>
              </a:rPr>
              <a:t>Evaluate the political, historical, aesthetic, and transnational contexts of major social movements, including their past, present, and future implications.</a:t>
            </a:r>
          </a:p>
          <a:p>
            <a:pPr marL="342868" indent="-342868">
              <a:lnSpc>
                <a:spcPct val="115000"/>
              </a:lnSpc>
              <a:spcBef>
                <a:spcPts val="0"/>
              </a:spcBef>
              <a:spcAft>
                <a:spcPts val="0"/>
              </a:spcAft>
              <a:buFont typeface="+mj-lt"/>
              <a:buAutoNum type="arabicPeriod"/>
            </a:pPr>
            <a:r>
              <a:rPr lang="en-US">
                <a:ea typeface="Calibri" panose="020F0502020204030204" pitchFamily="34" charset="0"/>
                <a:cs typeface="Calibri" panose="020F0502020204030204" pitchFamily="34" charset="0"/>
              </a:rPr>
              <a:t>Develop a capacious understanding of the many strategies African American communities have employed to represent themselves authentically, promote advancement, and combat the effects of inequality and systemic marginalization locally and abroad. </a:t>
            </a:r>
          </a:p>
          <a:p>
            <a:pPr marL="342868" indent="-342868">
              <a:lnSpc>
                <a:spcPct val="115000"/>
              </a:lnSpc>
              <a:spcBef>
                <a:spcPts val="0"/>
              </a:spcBef>
              <a:spcAft>
                <a:spcPts val="0"/>
              </a:spcAft>
              <a:buFont typeface="+mj-lt"/>
              <a:buAutoNum type="arabicPeriod"/>
            </a:pPr>
            <a:r>
              <a:rPr lang="en-US">
                <a:ea typeface="Calibri" panose="020F0502020204030204" pitchFamily="34" charset="0"/>
                <a:cs typeface="Calibri" panose="020F0502020204030204" pitchFamily="34" charset="0"/>
              </a:rPr>
              <a:t>Identify major themes that inform literary and artistic traditions of the African Diaspora.</a:t>
            </a:r>
          </a:p>
        </p:txBody>
      </p:sp>
    </p:spTree>
    <p:extLst>
      <p:ext uri="{BB962C8B-B14F-4D97-AF65-F5344CB8AC3E}">
        <p14:creationId xmlns:p14="http://schemas.microsoft.com/office/powerpoint/2010/main" val="3951964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2_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0A2D9188756E45900E14FC4614A35D" ma:contentTypeVersion="20" ma:contentTypeDescription="Create a new document." ma:contentTypeScope="" ma:versionID="000cfc12cf4c19437b8340c97dfaec52">
  <xsd:schema xmlns:xsd="http://www.w3.org/2001/XMLSchema" xmlns:xs="http://www.w3.org/2001/XMLSchema" xmlns:p="http://schemas.microsoft.com/office/2006/metadata/properties" xmlns:ns2="b151ad7b-53fc-4027-8dec-ac8f56fb337e" xmlns:ns3="2248f905-c75d-4dcd-81db-fb52b040e038" targetNamespace="http://schemas.microsoft.com/office/2006/metadata/properties" ma:root="true" ma:fieldsID="3955685fab20cf7a54940433f805db85" ns2:_="" ns3:_="">
    <xsd:import namespace="b151ad7b-53fc-4027-8dec-ac8f56fb337e"/>
    <xsd:import namespace="2248f905-c75d-4dcd-81db-fb52b040e0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Category" minOccurs="0"/>
                <xsd:element ref="ns2:Content_x0020_Status" minOccurs="0"/>
                <xsd:element ref="ns2:WebUpdatesStatus" minOccurs="0"/>
                <xsd:element ref="ns2:MediaLengthInSeconds" minOccurs="0"/>
                <xsd:element ref="ns2:MediaServiceLocation" minOccurs="0"/>
                <xsd:element ref="ns2:lcf76f155ced4ddcb4097134ff3c332f" minOccurs="0"/>
                <xsd:element ref="ns3:TaxCatchAll" minOccurs="0"/>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1ad7b-53fc-4027-8dec-ac8f56fb3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Category" ma:index="19" nillable="true" ma:displayName="Category" ma:format="Dropdown" ma:internalName="Category">
      <xsd:simpleType>
        <xsd:restriction base="dms:Note">
          <xsd:maxLength value="255"/>
        </xsd:restriction>
      </xsd:simpleType>
    </xsd:element>
    <xsd:element name="Content_x0020_Status" ma:index="20" nillable="true" ma:displayName="Content Status" ma:format="Dropdown" ma:internalName="Content_x0020_Status">
      <xsd:simpleType>
        <xsd:restriction base="dms:Note">
          <xsd:maxLength value="255"/>
        </xsd:restriction>
      </xsd:simpleType>
    </xsd:element>
    <xsd:element name="WebUpdatesStatus" ma:index="21" nillable="true" ma:displayName="Web Updates Status" ma:description="Updated on APC-preview + APS-stg" ma:format="Dropdown" ma:internalName="WebUpdatesStatus">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e5650d7-bd54-4c78-86b3-0ad055013b56" ma:termSetId="09814cd3-568e-fe90-9814-8d621ff8fb84" ma:anchorId="fba54fb3-c3e1-fe81-a776-ca4b69148c4d" ma:open="true" ma:isKeyword="false">
      <xsd:complexType>
        <xsd:sequence>
          <xsd:element ref="pc:Terms" minOccurs="0" maxOccurs="1"/>
        </xsd:sequence>
      </xsd:complexType>
    </xsd:element>
    <xsd:element name="Folder" ma:index="27" nillable="true" ma:displayName="Folder" ma:format="Hyperlink" ma:internalName="Folder">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48f905-c75d-4dcd-81db-fb52b040e0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8879469-5848-43f2-b14c-8eda0313cb65}" ma:internalName="TaxCatchAll" ma:showField="CatchAllData" ma:web="2248f905-c75d-4dcd-81db-fb52b040e0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ebUpdatesStatus xmlns="b151ad7b-53fc-4027-8dec-ac8f56fb337e" xsi:nil="true"/>
    <Content_x0020_Status xmlns="b151ad7b-53fc-4027-8dec-ac8f56fb337e" xsi:nil="true"/>
    <Category xmlns="b151ad7b-53fc-4027-8dec-ac8f56fb337e" xsi:nil="true"/>
    <TaxCatchAll xmlns="2248f905-c75d-4dcd-81db-fb52b040e038" xsi:nil="true"/>
    <lcf76f155ced4ddcb4097134ff3c332f xmlns="b151ad7b-53fc-4027-8dec-ac8f56fb337e">
      <Terms xmlns="http://schemas.microsoft.com/office/infopath/2007/PartnerControls"/>
    </lcf76f155ced4ddcb4097134ff3c332f>
    <Folder xmlns="b151ad7b-53fc-4027-8dec-ac8f56fb337e">
      <Url xsi:nil="true"/>
      <Description xsi:nil="true"/>
    </Folder>
  </documentManagement>
</p:properties>
</file>

<file path=customXml/itemProps1.xml><?xml version="1.0" encoding="utf-8"?>
<ds:datastoreItem xmlns:ds="http://schemas.openxmlformats.org/officeDocument/2006/customXml" ds:itemID="{C45F1C22-E3BC-481F-A564-4ED264ADD862}">
  <ds:schemaRefs>
    <ds:schemaRef ds:uri="2248f905-c75d-4dcd-81db-fb52b040e038"/>
    <ds:schemaRef ds:uri="b151ad7b-53fc-4027-8dec-ac8f56fb33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6A10BD-7CF8-44F2-BE61-6D94F7064321}">
  <ds:schemaRefs>
    <ds:schemaRef ds:uri="http://schemas.microsoft.com/sharepoint/v3/contenttype/forms"/>
  </ds:schemaRefs>
</ds:datastoreItem>
</file>

<file path=customXml/itemProps3.xml><?xml version="1.0" encoding="utf-8"?>
<ds:datastoreItem xmlns:ds="http://schemas.openxmlformats.org/officeDocument/2006/customXml" ds:itemID="{7AF88AAF-9C36-477B-BE5F-2A90015C2818}">
  <ds:schemaRefs>
    <ds:schemaRef ds:uri="http://schemas.microsoft.com/office/infopath/2007/PartnerControls"/>
    <ds:schemaRef ds:uri="2248f905-c75d-4dcd-81db-fb52b040e038"/>
    <ds:schemaRef ds:uri="http://purl.org/dc/dcmitype/"/>
    <ds:schemaRef ds:uri="http://schemas.openxmlformats.org/package/2006/metadata/core-properties"/>
    <ds:schemaRef ds:uri="b151ad7b-53fc-4027-8dec-ac8f56fb337e"/>
    <ds:schemaRef ds:uri="http://purl.org/dc/terms/"/>
    <ds:schemaRef ds:uri="http://schemas.microsoft.com/office/2006/documentManagement/types"/>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
  <TotalTime>32</TotalTime>
  <Words>2929</Words>
  <Application>Microsoft Macintosh PowerPoint</Application>
  <PresentationFormat>Custom</PresentationFormat>
  <Paragraphs>301</Paragraphs>
  <Slides>30</Slides>
  <Notes>16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3" baseType="lpstr">
      <vt:lpstr>AktivGrotesk</vt:lpstr>
      <vt:lpstr>Arial</vt:lpstr>
      <vt:lpstr>Arial,Sans-Serif</vt:lpstr>
      <vt:lpstr>Calibri</vt:lpstr>
      <vt:lpstr>Lexia-Italic</vt:lpstr>
      <vt:lpstr>Marlett</vt:lpstr>
      <vt:lpstr>Roboto</vt:lpstr>
      <vt:lpstr>Roboto Slab</vt:lpstr>
      <vt:lpstr>Verdana</vt:lpstr>
      <vt:lpstr>Verdana Bold</vt:lpstr>
      <vt:lpstr>CB-Corporate-19Q4</vt:lpstr>
      <vt:lpstr>2_CB-Corporate-19Q4</vt:lpstr>
      <vt:lpstr>think-cell Slide</vt:lpstr>
      <vt:lpstr>Advanced Placement African American Studies</vt:lpstr>
      <vt:lpstr>What is in this presentation? </vt:lpstr>
      <vt:lpstr>Overview of  AP African American Studies</vt:lpstr>
      <vt:lpstr>AP African American Studies Timeline</vt:lpstr>
      <vt:lpstr>Course Rationale</vt:lpstr>
      <vt:lpstr>Course Research and Design Inputs</vt:lpstr>
      <vt:lpstr>About AP African American Studies</vt:lpstr>
      <vt:lpstr>Course design priorities</vt:lpstr>
      <vt:lpstr>AP African American Studies Learning Outcomes</vt:lpstr>
      <vt:lpstr>Assessing Student Progress and Understanding</vt:lpstr>
      <vt:lpstr>Course Framework Overview</vt:lpstr>
      <vt:lpstr>Course Framework </vt:lpstr>
      <vt:lpstr>About the AP African American Studies Course  </vt:lpstr>
      <vt:lpstr>PowerPoint Presentation</vt:lpstr>
      <vt:lpstr>Course Framework Components  </vt:lpstr>
      <vt:lpstr>PowerPoint Presentation</vt:lpstr>
      <vt:lpstr>Course at a Glance: Units</vt:lpstr>
      <vt:lpstr>PowerPoint Presentation</vt:lpstr>
      <vt:lpstr>TOPICS  </vt:lpstr>
      <vt:lpstr>Eliciting Course Skills </vt:lpstr>
      <vt:lpstr>PowerPoint Presentation</vt:lpstr>
      <vt:lpstr>Summative vs. Formative Assessment</vt:lpstr>
      <vt:lpstr>Comparing Formative and Summative Assessments</vt:lpstr>
      <vt:lpstr>P2 AP African American Studies  Exam Structure and College Placement </vt:lpstr>
      <vt:lpstr>Exam Overview:</vt:lpstr>
      <vt:lpstr>Multiple Choice Questions</vt:lpstr>
      <vt:lpstr>Multiple Choice</vt:lpstr>
      <vt:lpstr>Free-response Questions</vt:lpstr>
      <vt:lpstr>Project</vt:lpstr>
      <vt:lpstr>College Placement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CB-Corporate-19Q4</dc:title>
  <dc:creator>DBC</dc:creator>
  <cp:lastModifiedBy>Waters, Antoinette</cp:lastModifiedBy>
  <cp:revision>6</cp:revision>
  <dcterms:created xsi:type="dcterms:W3CDTF">2019-09-10T16:47:48Z</dcterms:created>
  <dcterms:modified xsi:type="dcterms:W3CDTF">2023-02-08T16:57:11Z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0x010100E40A2D9188756E45900E14FC4614A35D</vt:lpwstr>
  </property>
  <property fmtid="{D5CDD505-2E9C-101B-9397-08002B2CF9AE}" pid="3" name="MediaServiceImageTags">
    <vt:lpwstr/>
  </property>
</Properties>
</file>