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605" r:id="rId3"/>
    <p:sldId id="275" r:id="rId4"/>
    <p:sldId id="607" r:id="rId5"/>
    <p:sldId id="606" r:id="rId6"/>
    <p:sldId id="608" r:id="rId7"/>
    <p:sldId id="609" r:id="rId8"/>
    <p:sldId id="610" r:id="rId9"/>
    <p:sldId id="611" r:id="rId10"/>
    <p:sldId id="612" r:id="rId11"/>
    <p:sldId id="613" r:id="rId12"/>
    <p:sldId id="614" r:id="rId13"/>
    <p:sldId id="615" r:id="rId14"/>
    <p:sldId id="616" r:id="rId15"/>
    <p:sldId id="599" r:id="rId16"/>
    <p:sldId id="618" r:id="rId17"/>
    <p:sldId id="617" r:id="rId18"/>
    <p:sldId id="619" r:id="rId19"/>
    <p:sldId id="620" r:id="rId20"/>
    <p:sldId id="621" r:id="rId21"/>
    <p:sldId id="5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DDFB5-2454-4905-895B-C2624B8DBA73}" v="20" dt="2022-11-28T19:58:33.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9F238-6A02-40E5-B0F9-BA81DBD1CD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35E8A5-BF08-4048-9D4D-CEA3E3C5D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D52984-9FC0-4EA9-8C02-48FB7253901F}"/>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5" name="Footer Placeholder 4">
            <a:extLst>
              <a:ext uri="{FF2B5EF4-FFF2-40B4-BE49-F238E27FC236}">
                <a16:creationId xmlns:a16="http://schemas.microsoft.com/office/drawing/2014/main" id="{0111ADA0-9536-4AF0-9FEC-AB6F005566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65102-7912-41A7-B633-E2AF1CF66099}"/>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969582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820AC-FC1B-4850-A7FD-02916330C4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6188AC-32A4-4ADD-A381-AE030E11A2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2A7DC-237D-4D20-9B93-C033EA7B3907}"/>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5" name="Footer Placeholder 4">
            <a:extLst>
              <a:ext uri="{FF2B5EF4-FFF2-40B4-BE49-F238E27FC236}">
                <a16:creationId xmlns:a16="http://schemas.microsoft.com/office/drawing/2014/main" id="{AF96BBFF-2CCF-4EAE-BF03-5ADD28FC1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922172-1060-4E16-8A87-0FB6ABC7E695}"/>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377959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2691F-B902-4E39-9570-5517107F1D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3F1433-DC0D-416F-9AC2-729BE6AF96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44169-8039-4988-9D32-E774901C99CF}"/>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5" name="Footer Placeholder 4">
            <a:extLst>
              <a:ext uri="{FF2B5EF4-FFF2-40B4-BE49-F238E27FC236}">
                <a16:creationId xmlns:a16="http://schemas.microsoft.com/office/drawing/2014/main" id="{592398C6-33E7-4E67-913F-CCB7A24445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FDC9C0-696F-4C6D-9A7B-CE78721AA021}"/>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384860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2DDF-7D01-4CAA-AF23-D2ECD2843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EFFC6-9C2D-4DE7-8406-F4FCF7385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8B19E-F591-46BA-997E-E170096E2B26}"/>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5" name="Footer Placeholder 4">
            <a:extLst>
              <a:ext uri="{FF2B5EF4-FFF2-40B4-BE49-F238E27FC236}">
                <a16:creationId xmlns:a16="http://schemas.microsoft.com/office/drawing/2014/main" id="{68CD13E3-E1AF-4B8C-BBCC-D43FE43E13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7DBCF-E45E-4496-B687-B05C06277BA7}"/>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261683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E706D-80C6-4CD1-B1BD-6BD1020DF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037337-45E3-435C-92CD-4004465063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5D302-5F46-410D-A01E-18101682FCDD}"/>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5" name="Footer Placeholder 4">
            <a:extLst>
              <a:ext uri="{FF2B5EF4-FFF2-40B4-BE49-F238E27FC236}">
                <a16:creationId xmlns:a16="http://schemas.microsoft.com/office/drawing/2014/main" id="{E171F327-3914-4F0E-92F0-6854B329F4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F1B45-EEAC-4960-9FD1-8809DE0B471F}"/>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777520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12F2-1F74-4CA4-A522-D55AEB84C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6F746-6328-42B9-B1C3-87071598F2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51EC7B-C336-485B-9D6C-CCDDD425F4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5A7CF7-E65F-4827-87DB-7B6588D7AD40}"/>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6" name="Footer Placeholder 5">
            <a:extLst>
              <a:ext uri="{FF2B5EF4-FFF2-40B4-BE49-F238E27FC236}">
                <a16:creationId xmlns:a16="http://schemas.microsoft.com/office/drawing/2014/main" id="{BEA4E5DC-0B04-459A-A2BF-B03F44D82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0ADFD0-BBFB-4C31-AE66-0688912715F6}"/>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396986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B26E-F445-4667-A1A3-D5D912FB4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16A0D3-50C9-4AB6-B776-2A43F22E6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7389ED-1CAD-4399-AADD-DA0530771E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141D95-46DB-4418-8187-1797A1676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A4D5BE-CDE5-463E-881F-706789BAE0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3511B-CE52-4F80-9E4E-2B8620516516}"/>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8" name="Footer Placeholder 7">
            <a:extLst>
              <a:ext uri="{FF2B5EF4-FFF2-40B4-BE49-F238E27FC236}">
                <a16:creationId xmlns:a16="http://schemas.microsoft.com/office/drawing/2014/main" id="{7144D80F-3E78-4BCA-82C3-1DC123256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E94E1E-E752-49C9-8FC7-34924D711482}"/>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8103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7178-25DF-47A9-B958-B73703A51C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93FDF7-7D41-4B18-8264-E933A0337D8E}"/>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4" name="Footer Placeholder 3">
            <a:extLst>
              <a:ext uri="{FF2B5EF4-FFF2-40B4-BE49-F238E27FC236}">
                <a16:creationId xmlns:a16="http://schemas.microsoft.com/office/drawing/2014/main" id="{D2767B5F-6D08-40D1-9E63-0FFB4B714F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EA5B01-ADA6-4695-8AFA-C0D3106562B3}"/>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156271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6B1F99-6455-467F-BA6F-822CF7389756}"/>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3" name="Footer Placeholder 2">
            <a:extLst>
              <a:ext uri="{FF2B5EF4-FFF2-40B4-BE49-F238E27FC236}">
                <a16:creationId xmlns:a16="http://schemas.microsoft.com/office/drawing/2014/main" id="{63B6E09D-E5DC-452F-AD85-D0D0AFC49E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A5AEA3-4DFD-4ED3-A592-4A795599B8B0}"/>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364779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CBE5E-FB11-4EAB-A5C1-4E1DAE348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93D4C5-B279-484C-A676-EED1562037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25ED6F-8848-4B40-985A-A8AFAB0DA5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0157A-4C6A-4966-8001-0D0DEF1D1E12}"/>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6" name="Footer Placeholder 5">
            <a:extLst>
              <a:ext uri="{FF2B5EF4-FFF2-40B4-BE49-F238E27FC236}">
                <a16:creationId xmlns:a16="http://schemas.microsoft.com/office/drawing/2014/main" id="{EC75242C-C4DE-48E3-B32F-5B793D712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6BEE0-BC59-401E-9B2E-7A087349482F}"/>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315772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5A72-0CE2-4114-81FC-63000A331E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F63C93-30DC-45DE-BC20-097D3F4DF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72FB87-9F05-4567-98EC-AA42A35D6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337DE-4FAB-4D6E-9CB6-E50FACA825FE}"/>
              </a:ext>
            </a:extLst>
          </p:cNvPr>
          <p:cNvSpPr>
            <a:spLocks noGrp="1"/>
          </p:cNvSpPr>
          <p:nvPr>
            <p:ph type="dt" sz="half" idx="10"/>
          </p:nvPr>
        </p:nvSpPr>
        <p:spPr/>
        <p:txBody>
          <a:bodyPr/>
          <a:lstStyle/>
          <a:p>
            <a:fld id="{BABA3DFA-0722-472E-A9FD-D4201B183D84}" type="datetimeFigureOut">
              <a:rPr lang="en-US" smtClean="0"/>
              <a:t>1/18/2023</a:t>
            </a:fld>
            <a:endParaRPr lang="en-US"/>
          </a:p>
        </p:txBody>
      </p:sp>
      <p:sp>
        <p:nvSpPr>
          <p:cNvPr id="6" name="Footer Placeholder 5">
            <a:extLst>
              <a:ext uri="{FF2B5EF4-FFF2-40B4-BE49-F238E27FC236}">
                <a16:creationId xmlns:a16="http://schemas.microsoft.com/office/drawing/2014/main" id="{5AB85256-5842-4FE9-875C-A3B5D670B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86078-26E8-4444-B664-EABD4B26185D}"/>
              </a:ext>
            </a:extLst>
          </p:cNvPr>
          <p:cNvSpPr>
            <a:spLocks noGrp="1"/>
          </p:cNvSpPr>
          <p:nvPr>
            <p:ph type="sldNum" sz="quarter" idx="12"/>
          </p:nvPr>
        </p:nvSpPr>
        <p:spPr/>
        <p:txBody>
          <a:bodyPr/>
          <a:lstStyle/>
          <a:p>
            <a:fld id="{74F34ED8-BA0B-44D1-91A2-83F52EE36A07}" type="slidenum">
              <a:rPr lang="en-US" smtClean="0"/>
              <a:t>‹#›</a:t>
            </a:fld>
            <a:endParaRPr lang="en-US"/>
          </a:p>
        </p:txBody>
      </p:sp>
    </p:spTree>
    <p:extLst>
      <p:ext uri="{BB962C8B-B14F-4D97-AF65-F5344CB8AC3E}">
        <p14:creationId xmlns:p14="http://schemas.microsoft.com/office/powerpoint/2010/main" val="210560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F6B08-46C1-4937-8845-7C03A7CFB0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C45C6-94FE-4E03-9723-173442360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D59BC-D827-4937-B985-F8E085068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3DFA-0722-472E-A9FD-D4201B183D84}" type="datetimeFigureOut">
              <a:rPr lang="en-US" smtClean="0"/>
              <a:t>1/18/2023</a:t>
            </a:fld>
            <a:endParaRPr lang="en-US"/>
          </a:p>
        </p:txBody>
      </p:sp>
      <p:sp>
        <p:nvSpPr>
          <p:cNvPr id="5" name="Footer Placeholder 4">
            <a:extLst>
              <a:ext uri="{FF2B5EF4-FFF2-40B4-BE49-F238E27FC236}">
                <a16:creationId xmlns:a16="http://schemas.microsoft.com/office/drawing/2014/main" id="{3C4E7C39-729D-467F-9CE5-1E324086B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110B82-C7CE-4379-9F2B-53FD3597B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34ED8-BA0B-44D1-91A2-83F52EE36A07}" type="slidenum">
              <a:rPr lang="en-US" smtClean="0"/>
              <a:t>‹#›</a:t>
            </a:fld>
            <a:endParaRPr lang="en-US"/>
          </a:p>
        </p:txBody>
      </p:sp>
    </p:spTree>
    <p:extLst>
      <p:ext uri="{BB962C8B-B14F-4D97-AF65-F5344CB8AC3E}">
        <p14:creationId xmlns:p14="http://schemas.microsoft.com/office/powerpoint/2010/main" val="1551615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missions@nvcc.ed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udentaid.g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tudentaid.ed.gov/sa/eligibili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fafsa.ed.gov/"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fsaid.ed.gov/npas/index.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itrocollege.com/best-private-student-loans"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llegecost.ed.gov/net-pri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vcc.academicworks.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sky, outdoor, grass, building&#10;&#10;Description automatically generated">
            <a:extLst>
              <a:ext uri="{FF2B5EF4-FFF2-40B4-BE49-F238E27FC236}">
                <a16:creationId xmlns:a16="http://schemas.microsoft.com/office/drawing/2014/main" id="{27568119-83C2-440D-BB69-669B70BAF542}"/>
              </a:ext>
            </a:extLst>
          </p:cNvPr>
          <p:cNvPicPr>
            <a:picLocks noChangeAspect="1"/>
          </p:cNvPicPr>
          <p:nvPr/>
        </p:nvPicPr>
        <p:blipFill rotWithShape="1">
          <a:blip r:embed="rId2">
            <a:extLst>
              <a:ext uri="{28A0092B-C50C-407E-A947-70E740481C1C}">
                <a14:useLocalDpi xmlns:a14="http://schemas.microsoft.com/office/drawing/2010/main" val="0"/>
              </a:ext>
            </a:extLst>
          </a:blip>
          <a:srcRect r="7999" b="-1"/>
          <a:stretch/>
        </p:blipFill>
        <p:spPr>
          <a:xfrm>
            <a:off x="20" y="10"/>
            <a:ext cx="12191980" cy="4571990"/>
          </a:xfrm>
          <a:prstGeom prst="rect">
            <a:avLst/>
          </a:prstGeom>
        </p:spPr>
      </p:pic>
      <p:sp>
        <p:nvSpPr>
          <p:cNvPr id="16"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5D43BA2-CA3F-4E6E-B68E-6F1877D2DB5A}"/>
              </a:ext>
            </a:extLst>
          </p:cNvPr>
          <p:cNvSpPr>
            <a:spLocks noGrp="1"/>
          </p:cNvSpPr>
          <p:nvPr>
            <p:ph type="ctrTitle"/>
          </p:nvPr>
        </p:nvSpPr>
        <p:spPr>
          <a:xfrm>
            <a:off x="374071" y="4953000"/>
            <a:ext cx="7834193" cy="1403350"/>
          </a:xfrm>
        </p:spPr>
        <p:txBody>
          <a:bodyPr anchor="ctr">
            <a:noAutofit/>
          </a:bodyPr>
          <a:lstStyle/>
          <a:p>
            <a:r>
              <a:rPr lang="en-US" sz="2800" b="1" dirty="0">
                <a:effectLst>
                  <a:outerShdw blurRad="38100" dist="38100" dir="2700000" algn="tl">
                    <a:srgbClr val="000000">
                      <a:alpha val="43137"/>
                    </a:srgbClr>
                  </a:outerShdw>
                </a:effectLst>
                <a:latin typeface="Corbel" panose="020B0503020204020204" pitchFamily="34" charset="0"/>
              </a:rPr>
              <a:t>HOW TO PAY FOR COLLEGE</a:t>
            </a:r>
            <a:br>
              <a:rPr lang="en-US" sz="2800" b="1" dirty="0">
                <a:effectLst>
                  <a:outerShdw blurRad="38100" dist="38100" dir="2700000" algn="tl">
                    <a:srgbClr val="000000">
                      <a:alpha val="43137"/>
                    </a:srgbClr>
                  </a:outerShdw>
                </a:effectLst>
                <a:latin typeface="Corbel" panose="020B0503020204020204" pitchFamily="34" charset="0"/>
              </a:rPr>
            </a:br>
            <a:r>
              <a:rPr lang="en-US" sz="2800" b="1" dirty="0">
                <a:effectLst>
                  <a:outerShdw blurRad="38100" dist="38100" dir="2700000" algn="tl">
                    <a:srgbClr val="000000">
                      <a:alpha val="43137"/>
                    </a:srgbClr>
                  </a:outerShdw>
                </a:effectLst>
                <a:latin typeface="Corbel" panose="020B0503020204020204" pitchFamily="34" charset="0"/>
              </a:rPr>
              <a:t>Northern </a:t>
            </a:r>
            <a:r>
              <a:rPr lang="en-US" sz="2800" b="1">
                <a:effectLst>
                  <a:outerShdw blurRad="38100" dist="38100" dir="2700000" algn="tl">
                    <a:srgbClr val="000000">
                      <a:alpha val="43137"/>
                    </a:srgbClr>
                  </a:outerShdw>
                </a:effectLst>
                <a:latin typeface="Corbel" panose="020B0503020204020204" pitchFamily="34" charset="0"/>
              </a:rPr>
              <a:t>Virginia Community College</a:t>
            </a:r>
            <a:endParaRPr lang="en-US" sz="2800" b="1" dirty="0">
              <a:effectLst>
                <a:outerShdw blurRad="38100" dist="38100" dir="2700000" algn="tl">
                  <a:srgbClr val="000000">
                    <a:alpha val="43137"/>
                  </a:srgbClr>
                </a:outerShdw>
              </a:effectLst>
              <a:latin typeface="Corbel" panose="020B0503020204020204" pitchFamily="34" charset="0"/>
            </a:endParaRPr>
          </a:p>
        </p:txBody>
      </p:sp>
      <p:sp>
        <p:nvSpPr>
          <p:cNvPr id="3" name="Subtitle 2">
            <a:extLst>
              <a:ext uri="{FF2B5EF4-FFF2-40B4-BE49-F238E27FC236}">
                <a16:creationId xmlns:a16="http://schemas.microsoft.com/office/drawing/2014/main" id="{DD5B0186-966C-43E6-AAFE-BCAF40565BA2}"/>
              </a:ext>
            </a:extLst>
          </p:cNvPr>
          <p:cNvSpPr>
            <a:spLocks noGrp="1"/>
          </p:cNvSpPr>
          <p:nvPr>
            <p:ph type="subTitle" idx="1"/>
          </p:nvPr>
        </p:nvSpPr>
        <p:spPr>
          <a:xfrm>
            <a:off x="8499107" y="5091763"/>
            <a:ext cx="3516109" cy="1264587"/>
          </a:xfrm>
        </p:spPr>
        <p:txBody>
          <a:bodyPr anchor="ctr">
            <a:normAutofit/>
          </a:bodyPr>
          <a:lstStyle/>
          <a:p>
            <a:r>
              <a:rPr lang="en-US" sz="2800" dirty="0">
                <a:solidFill>
                  <a:srgbClr val="FFC000"/>
                </a:solidFill>
                <a:latin typeface="Corbel" panose="020B0503020204020204" pitchFamily="34" charset="0"/>
                <a:hlinkClick r:id="rId3">
                  <a:extLst>
                    <a:ext uri="{A12FA001-AC4F-418D-AE19-62706E023703}">
                      <ahyp:hlinkClr xmlns:ahyp="http://schemas.microsoft.com/office/drawing/2018/hyperlinkcolor" val="tx"/>
                    </a:ext>
                  </a:extLst>
                </a:hlinkClick>
              </a:rPr>
              <a:t>admissions@nvcc.edu</a:t>
            </a:r>
            <a:endParaRPr lang="en-US" sz="2800" dirty="0">
              <a:solidFill>
                <a:srgbClr val="FFC000"/>
              </a:solidFill>
              <a:latin typeface="Corbel" panose="020B0503020204020204" pitchFamily="34" charset="0"/>
            </a:endParaRPr>
          </a:p>
        </p:txBody>
      </p:sp>
      <p:sp>
        <p:nvSpPr>
          <p:cNvPr id="1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2944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864704"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What is the FAFSA</a:t>
            </a:r>
            <a:endParaRPr lang="en-US" dirty="0"/>
          </a:p>
        </p:txBody>
      </p:sp>
      <p:sp>
        <p:nvSpPr>
          <p:cNvPr id="9" name="TextBox 8">
            <a:extLst>
              <a:ext uri="{FF2B5EF4-FFF2-40B4-BE49-F238E27FC236}">
                <a16:creationId xmlns:a16="http://schemas.microsoft.com/office/drawing/2014/main" id="{4CC595D0-9F8A-4DAE-8039-028C215A6F7F}"/>
              </a:ext>
            </a:extLst>
          </p:cNvPr>
          <p:cNvSpPr txBox="1"/>
          <p:nvPr/>
        </p:nvSpPr>
        <p:spPr>
          <a:xfrm>
            <a:off x="864704" y="1700872"/>
            <a:ext cx="10695699" cy="2985433"/>
          </a:xfrm>
          <a:prstGeom prst="rect">
            <a:avLst/>
          </a:prstGeom>
          <a:noFill/>
        </p:spPr>
        <p:txBody>
          <a:bodyPr wrap="square">
            <a:spAutoFit/>
          </a:bodyPr>
          <a:lstStyle/>
          <a:p>
            <a:r>
              <a:rPr lang="en-US" altLang="en-US" sz="2000" dirty="0">
                <a:latin typeface="+mj-lt"/>
                <a:ea typeface="ＭＳ Ｐゴシック" pitchFamily="-84" charset="-128"/>
              </a:rPr>
              <a:t>Determines eligibility for many of the types of need-based aid that we have already talked about.</a:t>
            </a:r>
          </a:p>
          <a:p>
            <a:endParaRPr lang="en-US" altLang="en-US" sz="2000" dirty="0">
              <a:latin typeface="+mj-lt"/>
              <a:ea typeface="ＭＳ Ｐゴシック" pitchFamily="-84" charset="-128"/>
            </a:endParaRPr>
          </a:p>
          <a:p>
            <a:r>
              <a:rPr lang="en-US" altLang="en-US" sz="2000" dirty="0">
                <a:latin typeface="Corbel" panose="020B0503020204020204" pitchFamily="34" charset="0"/>
                <a:ea typeface="ＭＳ Ｐゴシック" pitchFamily="-84" charset="-128"/>
              </a:rPr>
              <a:t>FAFSA determines financial need by looking at…</a:t>
            </a:r>
          </a:p>
          <a:p>
            <a:pPr marL="800100" lvl="1" indent="-342900">
              <a:buFont typeface="Arial" panose="020B0604020202020204" pitchFamily="34" charset="0"/>
              <a:buChar char="•"/>
            </a:pPr>
            <a:r>
              <a:rPr lang="en-US" altLang="en-US" sz="2000" dirty="0">
                <a:latin typeface="Corbel" panose="020B0503020204020204" pitchFamily="34" charset="0"/>
                <a:ea typeface="ＭＳ Ｐゴシック" pitchFamily="-84" charset="-128"/>
              </a:rPr>
              <a:t>Prior-prior year income and Financial Assets</a:t>
            </a:r>
          </a:p>
          <a:p>
            <a:pPr marL="800100" lvl="1" indent="-342900">
              <a:buFont typeface="Arial" panose="020B0604020202020204" pitchFamily="34" charset="0"/>
              <a:buChar char="•"/>
            </a:pPr>
            <a:r>
              <a:rPr lang="en-US" altLang="en-US" sz="2000" dirty="0">
                <a:latin typeface="Corbel" panose="020B0503020204020204" pitchFamily="34" charset="0"/>
                <a:ea typeface="ＭＳ Ｐゴシック" pitchFamily="-84" charset="-128"/>
              </a:rPr>
              <a:t>Current Household Size</a:t>
            </a:r>
          </a:p>
          <a:p>
            <a:pPr marL="800100" lvl="1" indent="-342900">
              <a:buFont typeface="Arial" panose="020B0604020202020204" pitchFamily="34" charset="0"/>
              <a:buChar char="•"/>
            </a:pPr>
            <a:r>
              <a:rPr lang="en-US" altLang="en-US" sz="2000" dirty="0">
                <a:latin typeface="Corbel" panose="020B0503020204020204" pitchFamily="34" charset="0"/>
                <a:ea typeface="ＭＳ Ｐゴシック" pitchFamily="-84" charset="-128"/>
              </a:rPr>
              <a:t>Number of family members attending college</a:t>
            </a:r>
          </a:p>
          <a:p>
            <a:endParaRPr lang="en-US" altLang="en-US" sz="2000" dirty="0">
              <a:latin typeface="+mj-lt"/>
              <a:ea typeface="ＭＳ Ｐゴシック" pitchFamily="-84" charset="-128"/>
            </a:endParaRPr>
          </a:p>
          <a:p>
            <a:r>
              <a:rPr lang="en-US" altLang="en-US" sz="2400" b="1" dirty="0">
                <a:solidFill>
                  <a:schemeClr val="accent6">
                    <a:lumMod val="75000"/>
                  </a:schemeClr>
                </a:solidFill>
                <a:latin typeface="Corbel" panose="020B0503020204020204" pitchFamily="34" charset="0"/>
                <a:ea typeface="ＭＳ Ｐゴシック" pitchFamily="-84" charset="-128"/>
              </a:rPr>
              <a:t>Students starting Aug 2023 should complete the 2023/2024 FAFSA, using their </a:t>
            </a:r>
            <a:r>
              <a:rPr lang="en-US" altLang="en-US" sz="2400" b="1" u="sng" dirty="0">
                <a:solidFill>
                  <a:schemeClr val="accent6">
                    <a:lumMod val="75000"/>
                  </a:schemeClr>
                </a:solidFill>
                <a:latin typeface="Corbel" panose="020B0503020204020204" pitchFamily="34" charset="0"/>
                <a:ea typeface="ＭＳ Ｐゴシック" pitchFamily="-84" charset="-128"/>
              </a:rPr>
              <a:t>2021</a:t>
            </a:r>
            <a:r>
              <a:rPr lang="en-US" altLang="en-US" sz="2400" b="1" dirty="0">
                <a:solidFill>
                  <a:schemeClr val="accent6">
                    <a:lumMod val="75000"/>
                  </a:schemeClr>
                </a:solidFill>
                <a:latin typeface="Corbel" panose="020B0503020204020204" pitchFamily="34" charset="0"/>
                <a:ea typeface="ＭＳ Ｐゴシック" pitchFamily="-84" charset="-128"/>
              </a:rPr>
              <a:t> taxes*</a:t>
            </a:r>
          </a:p>
        </p:txBody>
      </p:sp>
      <p:sp>
        <p:nvSpPr>
          <p:cNvPr id="11" name="TextBox 10">
            <a:extLst>
              <a:ext uri="{FF2B5EF4-FFF2-40B4-BE49-F238E27FC236}">
                <a16:creationId xmlns:a16="http://schemas.microsoft.com/office/drawing/2014/main" id="{8A6A3E75-2E04-4696-B876-FD5F37C82AE7}"/>
              </a:ext>
            </a:extLst>
          </p:cNvPr>
          <p:cNvSpPr txBox="1"/>
          <p:nvPr/>
        </p:nvSpPr>
        <p:spPr>
          <a:xfrm>
            <a:off x="864704" y="1070846"/>
            <a:ext cx="10634330" cy="400110"/>
          </a:xfrm>
          <a:prstGeom prst="rect">
            <a:avLst/>
          </a:prstGeom>
          <a:noFill/>
        </p:spPr>
        <p:txBody>
          <a:bodyPr wrap="square">
            <a:spAutoFit/>
          </a:bodyPr>
          <a:lstStyle/>
          <a:p>
            <a:r>
              <a:rPr lang="en-US" altLang="en-US" sz="2000" b="1" dirty="0">
                <a:solidFill>
                  <a:schemeClr val="accent6">
                    <a:lumMod val="75000"/>
                  </a:schemeClr>
                </a:solidFill>
                <a:latin typeface="Corbel" panose="020B0503020204020204" pitchFamily="34" charset="0"/>
                <a:ea typeface="ＭＳ Ｐゴシック" pitchFamily="-84" charset="-128"/>
              </a:rPr>
              <a:t>FAFSA = </a:t>
            </a:r>
            <a:r>
              <a:rPr lang="en-US" altLang="en-US" sz="2000" b="1" u="sng" dirty="0">
                <a:solidFill>
                  <a:schemeClr val="accent6">
                    <a:lumMod val="75000"/>
                  </a:schemeClr>
                </a:solidFill>
                <a:latin typeface="Corbel" panose="020B0503020204020204" pitchFamily="34" charset="0"/>
                <a:ea typeface="ＭＳ Ｐゴシック" pitchFamily="-84" charset="-128"/>
              </a:rPr>
              <a:t>FREE</a:t>
            </a:r>
            <a:r>
              <a:rPr lang="en-US" altLang="en-US" sz="2000" b="1" dirty="0">
                <a:solidFill>
                  <a:schemeClr val="accent6">
                    <a:lumMod val="75000"/>
                  </a:schemeClr>
                </a:solidFill>
                <a:latin typeface="Corbel" panose="020B0503020204020204" pitchFamily="34" charset="0"/>
                <a:ea typeface="ＭＳ Ｐゴシック" pitchFamily="-84" charset="-128"/>
              </a:rPr>
              <a:t> Application for Federal Student Aid </a:t>
            </a:r>
            <a:r>
              <a:rPr lang="en-US" altLang="en-US" sz="2000" b="1" dirty="0">
                <a:solidFill>
                  <a:schemeClr val="bg2">
                    <a:lumMod val="50000"/>
                  </a:schemeClr>
                </a:solidFill>
                <a:latin typeface="Corbel" panose="020B0503020204020204" pitchFamily="34" charset="0"/>
                <a:ea typeface="ＭＳ Ｐゴシック" pitchFamily="-84" charset="-128"/>
                <a:hlinkClick r:id="rId2"/>
              </a:rPr>
              <a:t>https://studentaid.gov</a:t>
            </a:r>
            <a:r>
              <a:rPr lang="en-US" altLang="en-US" sz="2000" b="1" dirty="0">
                <a:solidFill>
                  <a:schemeClr val="bg2">
                    <a:lumMod val="50000"/>
                  </a:schemeClr>
                </a:solidFill>
                <a:latin typeface="Corbel" panose="020B0503020204020204" pitchFamily="34" charset="0"/>
                <a:ea typeface="ＭＳ Ｐゴシック" pitchFamily="-84" charset="-128"/>
              </a:rPr>
              <a:t> </a:t>
            </a:r>
          </a:p>
        </p:txBody>
      </p:sp>
      <p:pic>
        <p:nvPicPr>
          <p:cNvPr id="3" name="Picture 2">
            <a:extLst>
              <a:ext uri="{FF2B5EF4-FFF2-40B4-BE49-F238E27FC236}">
                <a16:creationId xmlns:a16="http://schemas.microsoft.com/office/drawing/2014/main" id="{DC2CC27B-6B81-42EC-9632-DD6882A84B7F}"/>
              </a:ext>
            </a:extLst>
          </p:cNvPr>
          <p:cNvPicPr>
            <a:picLocks noChangeAspect="1"/>
          </p:cNvPicPr>
          <p:nvPr/>
        </p:nvPicPr>
        <p:blipFill rotWithShape="1">
          <a:blip r:embed="rId3"/>
          <a:srcRect t="24469" b="25443"/>
          <a:stretch/>
        </p:blipFill>
        <p:spPr>
          <a:xfrm>
            <a:off x="7955446" y="4795868"/>
            <a:ext cx="3958258" cy="1982572"/>
          </a:xfrm>
          <a:prstGeom prst="rect">
            <a:avLst/>
          </a:prstGeom>
        </p:spPr>
      </p:pic>
      <p:sp>
        <p:nvSpPr>
          <p:cNvPr id="4" name="TextBox 3">
            <a:extLst>
              <a:ext uri="{FF2B5EF4-FFF2-40B4-BE49-F238E27FC236}">
                <a16:creationId xmlns:a16="http://schemas.microsoft.com/office/drawing/2014/main" id="{91D6D91D-0FA9-4C20-8DB2-4F33277BD624}"/>
              </a:ext>
            </a:extLst>
          </p:cNvPr>
          <p:cNvSpPr txBox="1"/>
          <p:nvPr/>
        </p:nvSpPr>
        <p:spPr>
          <a:xfrm>
            <a:off x="851098" y="4909991"/>
            <a:ext cx="5101140" cy="1754326"/>
          </a:xfrm>
          <a:prstGeom prst="rect">
            <a:avLst/>
          </a:prstGeom>
          <a:noFill/>
        </p:spPr>
        <p:txBody>
          <a:bodyPr wrap="square" rtlCol="0">
            <a:spAutoFit/>
          </a:bodyPr>
          <a:lstStyle/>
          <a:p>
            <a:r>
              <a:rPr lang="en-US" altLang="en-US" sz="1800" dirty="0">
                <a:latin typeface="Corbel" panose="020B0503020204020204" pitchFamily="34" charset="0"/>
                <a:ea typeface="ＭＳ Ｐゴシック" pitchFamily="-84" charset="-128"/>
              </a:rPr>
              <a:t>*If your family's financial situation has changed dramatically since 2019, you can appeal to the college to have them look at your 2020 taxes or estimated income for 2021. Please see me for more information. </a:t>
            </a:r>
          </a:p>
          <a:p>
            <a:endParaRPr lang="en-US" dirty="0"/>
          </a:p>
        </p:txBody>
      </p:sp>
    </p:spTree>
    <p:extLst>
      <p:ext uri="{BB962C8B-B14F-4D97-AF65-F5344CB8AC3E}">
        <p14:creationId xmlns:p14="http://schemas.microsoft.com/office/powerpoint/2010/main" val="122204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864704"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FAFSA Eligibility </a:t>
            </a:r>
            <a:endParaRPr lang="en-US" dirty="0"/>
          </a:p>
        </p:txBody>
      </p:sp>
      <p:sp>
        <p:nvSpPr>
          <p:cNvPr id="9" name="TextBox 8">
            <a:extLst>
              <a:ext uri="{FF2B5EF4-FFF2-40B4-BE49-F238E27FC236}">
                <a16:creationId xmlns:a16="http://schemas.microsoft.com/office/drawing/2014/main" id="{4CC595D0-9F8A-4DAE-8039-028C215A6F7F}"/>
              </a:ext>
            </a:extLst>
          </p:cNvPr>
          <p:cNvSpPr txBox="1"/>
          <p:nvPr/>
        </p:nvSpPr>
        <p:spPr>
          <a:xfrm>
            <a:off x="864704" y="1325563"/>
            <a:ext cx="10695699" cy="2246769"/>
          </a:xfrm>
          <a:prstGeom prst="rect">
            <a:avLst/>
          </a:prstGeom>
          <a:noFill/>
        </p:spPr>
        <p:txBody>
          <a:bodyPr wrap="square">
            <a:spAutoFit/>
          </a:bodyPr>
          <a:lstStyle/>
          <a:p>
            <a:pPr marL="457200" indent="-457200">
              <a:buFont typeface="Arial" panose="020B0604020202020204" pitchFamily="34" charset="0"/>
              <a:buChar char="•"/>
            </a:pPr>
            <a:r>
              <a:rPr lang="en-US" altLang="en-US" sz="2000" dirty="0">
                <a:latin typeface="Corbel" panose="020B0503020204020204" pitchFamily="34" charset="0"/>
                <a:ea typeface="ＭＳ Ｐゴシック" pitchFamily="-84" charset="-128"/>
              </a:rPr>
              <a:t>US Citizens</a:t>
            </a:r>
          </a:p>
          <a:p>
            <a:pPr marL="457200" indent="-457200">
              <a:buFont typeface="Arial" panose="020B0604020202020204" pitchFamily="34" charset="0"/>
              <a:buChar char="•"/>
            </a:pPr>
            <a:r>
              <a:rPr lang="en-US" altLang="en-US" sz="2000" dirty="0">
                <a:latin typeface="Corbel" panose="020B0503020204020204" pitchFamily="34" charset="0"/>
                <a:ea typeface="ＭＳ Ｐゴシック" pitchFamily="-84" charset="-128"/>
              </a:rPr>
              <a:t>Permanent Residents</a:t>
            </a:r>
          </a:p>
          <a:p>
            <a:pPr marL="457200" indent="-457200">
              <a:buFont typeface="Arial" panose="020B0604020202020204" pitchFamily="34" charset="0"/>
              <a:buChar char="•"/>
            </a:pPr>
            <a:r>
              <a:rPr lang="en-US" altLang="en-US" sz="2000" dirty="0">
                <a:latin typeface="Corbel" panose="020B0503020204020204" pitchFamily="34" charset="0"/>
                <a:ea typeface="ＭＳ Ｐゴシック" pitchFamily="-84" charset="-128"/>
              </a:rPr>
              <a:t>Refugees</a:t>
            </a:r>
          </a:p>
          <a:p>
            <a:pPr marL="457200" indent="-457200">
              <a:buFont typeface="Arial" panose="020B0604020202020204" pitchFamily="34" charset="0"/>
              <a:buChar char="•"/>
            </a:pPr>
            <a:r>
              <a:rPr lang="en-US" altLang="en-US" sz="2000" dirty="0">
                <a:latin typeface="Corbel" panose="020B0503020204020204" pitchFamily="34" charset="0"/>
                <a:ea typeface="ＭＳ Ｐゴシック" pitchFamily="-84" charset="-128"/>
              </a:rPr>
              <a:t>Asylum</a:t>
            </a:r>
          </a:p>
          <a:p>
            <a:pPr marL="457200" indent="-457200">
              <a:buFont typeface="Arial" panose="020B0604020202020204" pitchFamily="34" charset="0"/>
              <a:buChar char="•"/>
            </a:pPr>
            <a:r>
              <a:rPr lang="en-US" altLang="en-US" sz="2000" dirty="0">
                <a:latin typeface="Corbel" panose="020B0503020204020204" pitchFamily="34" charset="0"/>
                <a:ea typeface="ＭＳ Ｐゴシック" pitchFamily="-84" charset="-128"/>
              </a:rPr>
              <a:t>Indefinite/ humanitarian parole</a:t>
            </a:r>
          </a:p>
          <a:p>
            <a:pPr marL="457200" indent="-457200">
              <a:buFont typeface="Arial" panose="020B0604020202020204" pitchFamily="34" charset="0"/>
              <a:buChar char="•"/>
            </a:pPr>
            <a:r>
              <a:rPr lang="en-US" altLang="en-US" sz="2000" i="1" dirty="0">
                <a:latin typeface="Corbel" panose="020B0503020204020204" pitchFamily="34" charset="0"/>
                <a:ea typeface="ＭＳ Ｐゴシック" pitchFamily="-84" charset="-128"/>
              </a:rPr>
              <a:t>Only student’s citizenship matters, not parent</a:t>
            </a:r>
          </a:p>
          <a:p>
            <a:pPr marL="457200" indent="-457200">
              <a:buClr>
                <a:schemeClr val="tx1"/>
              </a:buClr>
              <a:buFont typeface="Arial" panose="020B0604020202020204" pitchFamily="34" charset="0"/>
              <a:buChar char="•"/>
            </a:pPr>
            <a:r>
              <a:rPr lang="en-US" sz="2000" dirty="0">
                <a:solidFill>
                  <a:srgbClr val="FFFF00"/>
                </a:solidFill>
                <a:latin typeface="Corbel" panose="020B0503020204020204" pitchFamily="34" charset="0"/>
                <a:hlinkClick r:id="rId2"/>
              </a:rPr>
              <a:t>https://studentaid.ed.gov/sa/eligibility</a:t>
            </a:r>
            <a:endParaRPr lang="en-US" sz="2000" dirty="0">
              <a:solidFill>
                <a:srgbClr val="FFFF00"/>
              </a:solidFill>
              <a:latin typeface="Corbel" panose="020B0503020204020204" pitchFamily="34" charset="0"/>
            </a:endParaRPr>
          </a:p>
        </p:txBody>
      </p:sp>
      <p:pic>
        <p:nvPicPr>
          <p:cNvPr id="3" name="Picture 2">
            <a:extLst>
              <a:ext uri="{FF2B5EF4-FFF2-40B4-BE49-F238E27FC236}">
                <a16:creationId xmlns:a16="http://schemas.microsoft.com/office/drawing/2014/main" id="{DC2CC27B-6B81-42EC-9632-DD6882A84B7F}"/>
              </a:ext>
            </a:extLst>
          </p:cNvPr>
          <p:cNvPicPr>
            <a:picLocks noChangeAspect="1"/>
          </p:cNvPicPr>
          <p:nvPr/>
        </p:nvPicPr>
        <p:blipFill rotWithShape="1">
          <a:blip r:embed="rId3"/>
          <a:srcRect t="24469" b="25443"/>
          <a:stretch/>
        </p:blipFill>
        <p:spPr>
          <a:xfrm>
            <a:off x="8233742" y="4875428"/>
            <a:ext cx="3958258" cy="1982572"/>
          </a:xfrm>
          <a:prstGeom prst="rect">
            <a:avLst/>
          </a:prstGeom>
        </p:spPr>
      </p:pic>
      <p:sp>
        <p:nvSpPr>
          <p:cNvPr id="5" name="TextBox 4">
            <a:extLst>
              <a:ext uri="{FF2B5EF4-FFF2-40B4-BE49-F238E27FC236}">
                <a16:creationId xmlns:a16="http://schemas.microsoft.com/office/drawing/2014/main" id="{0F563ECA-E9F1-4B94-A93A-DFBD83708CC3}"/>
              </a:ext>
            </a:extLst>
          </p:cNvPr>
          <p:cNvSpPr txBox="1"/>
          <p:nvPr/>
        </p:nvSpPr>
        <p:spPr>
          <a:xfrm>
            <a:off x="1020417" y="4147930"/>
            <a:ext cx="6281531" cy="1200329"/>
          </a:xfrm>
          <a:prstGeom prst="rect">
            <a:avLst/>
          </a:prstGeom>
          <a:noFill/>
        </p:spPr>
        <p:txBody>
          <a:bodyPr wrap="square" rtlCol="0">
            <a:spAutoFit/>
          </a:bodyPr>
          <a:lstStyle/>
          <a:p>
            <a:r>
              <a:rPr lang="en-US" dirty="0">
                <a:latin typeface="Corbel" panose="020B0503020204020204" pitchFamily="34" charset="0"/>
              </a:rPr>
              <a:t>For students who are not eligible to apply for FAFSA (including DACA, Dreamer, &amp; Undocumented Students, </a:t>
            </a:r>
          </a:p>
          <a:p>
            <a:r>
              <a:rPr lang="en-US" dirty="0">
                <a:latin typeface="Corbel" panose="020B0503020204020204" pitchFamily="34" charset="0"/>
              </a:rPr>
              <a:t>you may be eligible for state and institutional aid under the </a:t>
            </a:r>
            <a:r>
              <a:rPr lang="en-US" b="1" dirty="0">
                <a:solidFill>
                  <a:schemeClr val="accent6">
                    <a:lumMod val="75000"/>
                  </a:schemeClr>
                </a:solidFill>
                <a:latin typeface="Corbel" panose="020B0503020204020204" pitchFamily="34" charset="0"/>
              </a:rPr>
              <a:t>VASA</a:t>
            </a:r>
            <a:r>
              <a:rPr lang="en-US" dirty="0">
                <a:latin typeface="Corbel" panose="020B0503020204020204" pitchFamily="34" charset="0"/>
              </a:rPr>
              <a:t>.</a:t>
            </a:r>
          </a:p>
        </p:txBody>
      </p:sp>
    </p:spTree>
    <p:extLst>
      <p:ext uri="{BB962C8B-B14F-4D97-AF65-F5344CB8AC3E}">
        <p14:creationId xmlns:p14="http://schemas.microsoft.com/office/powerpoint/2010/main" val="165612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D5CAF16-1F3A-4148-87A8-78A710D1E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4136" y="0"/>
            <a:ext cx="4377864" cy="1511303"/>
          </a:xfrm>
          <a:custGeom>
            <a:avLst/>
            <a:gdLst>
              <a:gd name="connsiteX0" fmla="*/ 2088891 w 4377864"/>
              <a:gd name="connsiteY0" fmla="*/ 0 h 1511303"/>
              <a:gd name="connsiteX1" fmla="*/ 2487984 w 4377864"/>
              <a:gd name="connsiteY1" fmla="*/ 0 h 1511303"/>
              <a:gd name="connsiteX2" fmla="*/ 2582604 w 4377864"/>
              <a:gd name="connsiteY2" fmla="*/ 0 h 1511303"/>
              <a:gd name="connsiteX3" fmla="*/ 4377864 w 4377864"/>
              <a:gd name="connsiteY3" fmla="*/ 0 h 1511303"/>
              <a:gd name="connsiteX4" fmla="*/ 4377864 w 4377864"/>
              <a:gd name="connsiteY4" fmla="*/ 1511301 h 1511303"/>
              <a:gd name="connsiteX5" fmla="*/ 2986590 w 4377864"/>
              <a:gd name="connsiteY5" fmla="*/ 1511301 h 1511303"/>
              <a:gd name="connsiteX6" fmla="*/ 2986590 w 4377864"/>
              <a:gd name="connsiteY6" fmla="*/ 1511303 h 1511303"/>
              <a:gd name="connsiteX7" fmla="*/ 1191330 w 4377864"/>
              <a:gd name="connsiteY7" fmla="*/ 1511303 h 1511303"/>
              <a:gd name="connsiteX8" fmla="*/ 399093 w 4377864"/>
              <a:gd name="connsiteY8" fmla="*/ 1511303 h 1511303"/>
              <a:gd name="connsiteX9" fmla="*/ 0 w 4377864"/>
              <a:gd name="connsiteY9" fmla="*/ 1511303 h 1511303"/>
              <a:gd name="connsiteX10" fmla="*/ 697617 w 4377864"/>
              <a:gd name="connsiteY10" fmla="*/ 2 h 1511303"/>
              <a:gd name="connsiteX11" fmla="*/ 1096710 w 4377864"/>
              <a:gd name="connsiteY11" fmla="*/ 2 h 1511303"/>
              <a:gd name="connsiteX12" fmla="*/ 1191330 w 4377864"/>
              <a:gd name="connsiteY12" fmla="*/ 2 h 1511303"/>
              <a:gd name="connsiteX13" fmla="*/ 2088890 w 4377864"/>
              <a:gd name="connsiteY13" fmla="*/ 2 h 151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7864" h="1511303">
                <a:moveTo>
                  <a:pt x="2088891" y="0"/>
                </a:moveTo>
                <a:lnTo>
                  <a:pt x="2487984" y="0"/>
                </a:lnTo>
                <a:lnTo>
                  <a:pt x="2582604" y="0"/>
                </a:lnTo>
                <a:lnTo>
                  <a:pt x="4377864" y="0"/>
                </a:lnTo>
                <a:lnTo>
                  <a:pt x="4377864" y="1511301"/>
                </a:lnTo>
                <a:lnTo>
                  <a:pt x="2986590" y="1511301"/>
                </a:lnTo>
                <a:lnTo>
                  <a:pt x="2986590" y="1511303"/>
                </a:lnTo>
                <a:lnTo>
                  <a:pt x="1191330" y="1511303"/>
                </a:lnTo>
                <a:lnTo>
                  <a:pt x="399093" y="1511303"/>
                </a:lnTo>
                <a:lnTo>
                  <a:pt x="0" y="1511303"/>
                </a:lnTo>
                <a:lnTo>
                  <a:pt x="697617" y="2"/>
                </a:lnTo>
                <a:lnTo>
                  <a:pt x="1096710" y="2"/>
                </a:lnTo>
                <a:lnTo>
                  <a:pt x="1191330" y="2"/>
                </a:lnTo>
                <a:lnTo>
                  <a:pt x="2088890" y="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1">
            <a:extLst>
              <a:ext uri="{FF2B5EF4-FFF2-40B4-BE49-F238E27FC236}">
                <a16:creationId xmlns:a16="http://schemas.microsoft.com/office/drawing/2014/main" id="{A0BF428C-DA8B-4D99-9930-18F7F91D8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7">
            <a:extLst>
              <a:ext uri="{FF2B5EF4-FFF2-40B4-BE49-F238E27FC236}">
                <a16:creationId xmlns:a16="http://schemas.microsoft.com/office/drawing/2014/main" id="{A03E2379-8871-408A-95CE-7AAE8FA53A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424976" y="365125"/>
            <a:ext cx="7316944" cy="1325563"/>
          </a:xfrm>
        </p:spPr>
        <p:txBody>
          <a:bodyPr vert="horz" lIns="91440" tIns="45720" rIns="91440" bIns="45720" rtlCol="0" anchor="ctr">
            <a:normAutofit/>
          </a:bodyPr>
          <a:lstStyle/>
          <a:p>
            <a:r>
              <a:rPr lang="en-US" b="1" dirty="0">
                <a:effectLst>
                  <a:outerShdw blurRad="38100" dist="38100" dir="2700000" algn="tl">
                    <a:srgbClr val="000000">
                      <a:alpha val="43137"/>
                    </a:srgbClr>
                  </a:outerShdw>
                </a:effectLst>
                <a:latin typeface="Corbel" panose="020B0503020204020204" pitchFamily="34" charset="0"/>
              </a:rPr>
              <a:t>Steps to Complete the FAFSA</a:t>
            </a:r>
            <a:endParaRPr lang="en-US" dirty="0">
              <a:latin typeface="Corbel" panose="020B0503020204020204" pitchFamily="34" charset="0"/>
            </a:endParaRPr>
          </a:p>
        </p:txBody>
      </p:sp>
      <p:sp>
        <p:nvSpPr>
          <p:cNvPr id="9" name="TextBox 8">
            <a:extLst>
              <a:ext uri="{FF2B5EF4-FFF2-40B4-BE49-F238E27FC236}">
                <a16:creationId xmlns:a16="http://schemas.microsoft.com/office/drawing/2014/main" id="{4CC595D0-9F8A-4DAE-8039-028C215A6F7F}"/>
              </a:ext>
            </a:extLst>
          </p:cNvPr>
          <p:cNvSpPr txBox="1"/>
          <p:nvPr/>
        </p:nvSpPr>
        <p:spPr>
          <a:xfrm>
            <a:off x="-108747" y="2081667"/>
            <a:ext cx="6601004" cy="4028343"/>
          </a:xfrm>
          <a:prstGeom prst="rect">
            <a:avLst/>
          </a:prstGeom>
        </p:spPr>
        <p:txBody>
          <a:bodyPr vert="horz" lIns="91440" tIns="45720" rIns="91440" bIns="45720" rtlCol="0" anchor="t">
            <a:normAutofit/>
          </a:bodyPr>
          <a:lstStyle/>
          <a:p>
            <a:pPr marL="514350" indent="-228600">
              <a:lnSpc>
                <a:spcPct val="90000"/>
              </a:lnSpc>
              <a:spcBef>
                <a:spcPct val="50000"/>
              </a:spcBef>
              <a:buFont typeface="Arial" panose="020B0604020202020204" pitchFamily="34" charset="0"/>
              <a:buChar char="•"/>
              <a:defRPr/>
            </a:pPr>
            <a:r>
              <a:rPr lang="en-US" sz="2000" dirty="0">
                <a:solidFill>
                  <a:srgbClr val="FFFFFF"/>
                </a:solidFill>
              </a:rPr>
              <a:t>Research deadlines for the colleges/universities that you are applying to</a:t>
            </a:r>
          </a:p>
          <a:p>
            <a:pPr marL="514350" indent="-228600">
              <a:lnSpc>
                <a:spcPct val="90000"/>
              </a:lnSpc>
              <a:spcBef>
                <a:spcPct val="50000"/>
              </a:spcBef>
              <a:buFont typeface="Arial" panose="020B0604020202020204" pitchFamily="34" charset="0"/>
              <a:buChar char="•"/>
              <a:defRPr/>
            </a:pPr>
            <a:r>
              <a:rPr lang="en-US" sz="2000" dirty="0">
                <a:solidFill>
                  <a:srgbClr val="FFFFFF"/>
                </a:solidFill>
              </a:rPr>
              <a:t>Apply to College – you </a:t>
            </a:r>
            <a:r>
              <a:rPr lang="en-US" sz="2000" u="sng" dirty="0">
                <a:solidFill>
                  <a:srgbClr val="FFFFFF"/>
                </a:solidFill>
              </a:rPr>
              <a:t>must</a:t>
            </a:r>
            <a:r>
              <a:rPr lang="en-US" sz="2000" dirty="0">
                <a:solidFill>
                  <a:srgbClr val="FFFFFF"/>
                </a:solidFill>
              </a:rPr>
              <a:t> list your SSN on your college application </a:t>
            </a:r>
          </a:p>
          <a:p>
            <a:pPr marL="514350" indent="-228600">
              <a:lnSpc>
                <a:spcPct val="90000"/>
              </a:lnSpc>
              <a:spcBef>
                <a:spcPct val="50000"/>
              </a:spcBef>
              <a:buFont typeface="Arial" panose="020B0604020202020204" pitchFamily="34" charset="0"/>
              <a:buChar char="•"/>
              <a:defRPr/>
            </a:pPr>
            <a:r>
              <a:rPr lang="en-US" sz="2000" dirty="0">
                <a:solidFill>
                  <a:srgbClr val="FFFFFF"/>
                </a:solidFill>
              </a:rPr>
              <a:t>Gather your (and parents) 2021 tax information</a:t>
            </a:r>
          </a:p>
          <a:p>
            <a:pPr marL="514350" indent="-228600">
              <a:lnSpc>
                <a:spcPct val="90000"/>
              </a:lnSpc>
              <a:spcBef>
                <a:spcPct val="50000"/>
              </a:spcBef>
              <a:buFont typeface="Arial" panose="020B0604020202020204" pitchFamily="34" charset="0"/>
              <a:buChar char="•"/>
              <a:defRPr/>
            </a:pPr>
            <a:r>
              <a:rPr lang="en-US" sz="2000" dirty="0">
                <a:solidFill>
                  <a:srgbClr val="FFFFFF"/>
                </a:solidFill>
              </a:rPr>
              <a:t>Create an FSA ID (https://fsaid.ed.gov/npas/index.htm)</a:t>
            </a:r>
          </a:p>
          <a:p>
            <a:pPr marL="514350" indent="-228600">
              <a:lnSpc>
                <a:spcPct val="90000"/>
              </a:lnSpc>
              <a:spcBef>
                <a:spcPct val="50000"/>
              </a:spcBef>
              <a:buFont typeface="Arial" panose="020B0604020202020204" pitchFamily="34" charset="0"/>
              <a:buChar char="•"/>
              <a:defRPr/>
            </a:pPr>
            <a:r>
              <a:rPr lang="en-US" sz="2000" dirty="0">
                <a:solidFill>
                  <a:srgbClr val="FFFFFF"/>
                </a:solidFill>
              </a:rPr>
              <a:t>Fill out and submit your FAFSA (</a:t>
            </a:r>
            <a:r>
              <a:rPr lang="en-US" sz="20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www.fafsa.ed.gov</a:t>
            </a:r>
            <a:r>
              <a:rPr lang="en-US" sz="2000" dirty="0">
                <a:solidFill>
                  <a:srgbClr val="FFFFFF"/>
                </a:solidFill>
              </a:rPr>
              <a:t>)</a:t>
            </a:r>
          </a:p>
          <a:p>
            <a:pPr marL="514350" indent="-228600">
              <a:lnSpc>
                <a:spcPct val="90000"/>
              </a:lnSpc>
              <a:spcBef>
                <a:spcPct val="50000"/>
              </a:spcBef>
              <a:buFont typeface="Arial" panose="020B0604020202020204" pitchFamily="34" charset="0"/>
              <a:buChar char="•"/>
              <a:defRPr/>
            </a:pPr>
            <a:r>
              <a:rPr lang="en-US" sz="2000" dirty="0">
                <a:solidFill>
                  <a:srgbClr val="FFFFFF"/>
                </a:solidFill>
              </a:rPr>
              <a:t>Check your </a:t>
            </a:r>
            <a:r>
              <a:rPr lang="en-US" sz="2000" dirty="0" err="1">
                <a:solidFill>
                  <a:srgbClr val="FFFFFF"/>
                </a:solidFill>
              </a:rPr>
              <a:t>MyNOVA</a:t>
            </a:r>
            <a:r>
              <a:rPr lang="en-US" sz="2000" dirty="0">
                <a:solidFill>
                  <a:srgbClr val="FFFFFF"/>
                </a:solidFill>
              </a:rPr>
              <a:t> account for additional requests from the financial aid office.  </a:t>
            </a:r>
          </a:p>
          <a:p>
            <a:pPr marL="971550" lvl="1" indent="-228600">
              <a:lnSpc>
                <a:spcPct val="90000"/>
              </a:lnSpc>
              <a:spcBef>
                <a:spcPct val="50000"/>
              </a:spcBef>
              <a:buFont typeface="Arial" panose="020B0604020202020204" pitchFamily="34" charset="0"/>
              <a:buChar char="•"/>
              <a:defRPr/>
            </a:pPr>
            <a:r>
              <a:rPr lang="en-US" sz="2000" dirty="0">
                <a:solidFill>
                  <a:srgbClr val="FFFFFF"/>
                </a:solidFill>
              </a:rPr>
              <a:t>Aid will NOT be processed until all items are complete</a:t>
            </a:r>
            <a:r>
              <a:rPr lang="en-US" sz="1700" dirty="0">
                <a:solidFill>
                  <a:srgbClr val="FFFFFF"/>
                </a:solidFill>
              </a:rPr>
              <a:t>.</a:t>
            </a:r>
          </a:p>
        </p:txBody>
      </p:sp>
      <p:pic>
        <p:nvPicPr>
          <p:cNvPr id="3" name="Picture 2">
            <a:extLst>
              <a:ext uri="{FF2B5EF4-FFF2-40B4-BE49-F238E27FC236}">
                <a16:creationId xmlns:a16="http://schemas.microsoft.com/office/drawing/2014/main" id="{DC2CC27B-6B81-42EC-9632-DD6882A84B7F}"/>
              </a:ext>
            </a:extLst>
          </p:cNvPr>
          <p:cNvPicPr>
            <a:picLocks noChangeAspect="1"/>
          </p:cNvPicPr>
          <p:nvPr/>
        </p:nvPicPr>
        <p:blipFill rotWithShape="1">
          <a:blip r:embed="rId3"/>
          <a:srcRect t="24469" b="25443"/>
          <a:stretch/>
        </p:blipFill>
        <p:spPr>
          <a:xfrm>
            <a:off x="7868104" y="1863634"/>
            <a:ext cx="4147898" cy="2077599"/>
          </a:xfrm>
          <a:custGeom>
            <a:avLst/>
            <a:gdLst/>
            <a:ahLst/>
            <a:cxnLst/>
            <a:rect l="l" t="t" r="r" b="b"/>
            <a:pathLst>
              <a:path w="4636009" h="5032375">
                <a:moveTo>
                  <a:pt x="0" y="0"/>
                </a:moveTo>
                <a:lnTo>
                  <a:pt x="4636009" y="0"/>
                </a:lnTo>
                <a:lnTo>
                  <a:pt x="4636009" y="5032375"/>
                </a:lnTo>
                <a:lnTo>
                  <a:pt x="0" y="5032375"/>
                </a:lnTo>
                <a:close/>
              </a:path>
            </a:pathLst>
          </a:custGeom>
        </p:spPr>
      </p:pic>
      <p:pic>
        <p:nvPicPr>
          <p:cNvPr id="7" name="Picture 6">
            <a:extLst>
              <a:ext uri="{FF2B5EF4-FFF2-40B4-BE49-F238E27FC236}">
                <a16:creationId xmlns:a16="http://schemas.microsoft.com/office/drawing/2014/main" id="{02CCF172-59F3-454C-8278-5BCE70511B1F}"/>
              </a:ext>
            </a:extLst>
          </p:cNvPr>
          <p:cNvPicPr>
            <a:picLocks noChangeAspect="1"/>
          </p:cNvPicPr>
          <p:nvPr/>
        </p:nvPicPr>
        <p:blipFill>
          <a:blip r:embed="rId4"/>
          <a:stretch>
            <a:fillRect/>
          </a:stretch>
        </p:blipFill>
        <p:spPr>
          <a:xfrm>
            <a:off x="6899592" y="4661497"/>
            <a:ext cx="5116410" cy="1831378"/>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35290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b="1" dirty="0">
                <a:solidFill>
                  <a:srgbClr val="FFFFFF"/>
                </a:solidFill>
                <a:effectLst>
                  <a:outerShdw blurRad="38100" dist="38100" dir="2700000" algn="tl">
                    <a:srgbClr val="000000">
                      <a:alpha val="43137"/>
                    </a:srgbClr>
                  </a:outerShdw>
                </a:effectLst>
                <a:latin typeface="Corbel" panose="020B0503020204020204" pitchFamily="34" charset="0"/>
              </a:rPr>
              <a:t>FAFSA ID Tips </a:t>
            </a:r>
            <a:endParaRPr lang="en-US" dirty="0">
              <a:solidFill>
                <a:srgbClr val="FFFFFF"/>
              </a:solidFill>
              <a:latin typeface="Corbel" panose="020B0503020204020204" pitchFamily="34" charset="0"/>
            </a:endParaRPr>
          </a:p>
        </p:txBody>
      </p:sp>
      <p:sp>
        <p:nvSpPr>
          <p:cNvPr id="25" name="Rectangle 24">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Rectangle 26">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88D14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Rectangle 28">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C595D0-9F8A-4DAE-8039-028C215A6F7F}"/>
              </a:ext>
            </a:extLst>
          </p:cNvPr>
          <p:cNvSpPr txBox="1"/>
          <p:nvPr/>
        </p:nvSpPr>
        <p:spPr>
          <a:xfrm>
            <a:off x="458920" y="2798385"/>
            <a:ext cx="6675121" cy="3283260"/>
          </a:xfrm>
          <a:prstGeom prst="rect">
            <a:avLst/>
          </a:prstGeom>
        </p:spPr>
        <p:txBody>
          <a:bodyPr vert="horz" lIns="91440" tIns="45720" rIns="91440" bIns="45720" rtlCol="0" anchor="ctr">
            <a:noAutofit/>
          </a:bodyPr>
          <a:lstStyle/>
          <a:p>
            <a:pPr marL="68580" indent="-228600">
              <a:lnSpc>
                <a:spcPct val="90000"/>
              </a:lnSpc>
              <a:spcAft>
                <a:spcPts val="600"/>
              </a:spcAft>
              <a:buFont typeface="Arial" panose="020B0604020202020204" pitchFamily="34" charset="0"/>
              <a:buChar char="•"/>
              <a:defRPr/>
            </a:pPr>
            <a:r>
              <a:rPr lang="en-US" sz="1600" b="1" dirty="0"/>
              <a:t>FSA ID is the students &amp; parents online FAFSA signature* </a:t>
            </a:r>
          </a:p>
          <a:p>
            <a:pPr marL="68580" indent="-228600">
              <a:lnSpc>
                <a:spcPct val="90000"/>
              </a:lnSpc>
              <a:spcAft>
                <a:spcPts val="600"/>
              </a:spcAft>
              <a:buFont typeface="Arial" panose="020B0604020202020204" pitchFamily="34" charset="0"/>
              <a:buChar char="•"/>
              <a:defRPr/>
            </a:pPr>
            <a:endParaRPr lang="en-US" sz="1600" b="1" dirty="0"/>
          </a:p>
          <a:p>
            <a:pPr marL="342900" indent="-228600">
              <a:lnSpc>
                <a:spcPct val="90000"/>
              </a:lnSpc>
              <a:spcAft>
                <a:spcPts val="600"/>
              </a:spcAft>
              <a:buFont typeface="Arial" panose="020B0604020202020204" pitchFamily="34" charset="0"/>
              <a:buChar char="•"/>
              <a:defRPr/>
            </a:pPr>
            <a:r>
              <a:rPr lang="en-US" sz="1600" dirty="0"/>
              <a:t>FSA ID:  </a:t>
            </a:r>
            <a:r>
              <a:rPr lang="en-US" sz="1600" dirty="0">
                <a:hlinkClick r:id="rId2"/>
              </a:rPr>
              <a:t>https://fsaid.ed.gov/npas/index.htm</a:t>
            </a:r>
            <a:endParaRPr lang="en-US" sz="1600" dirty="0"/>
          </a:p>
          <a:p>
            <a:pPr marL="342900" indent="-228600">
              <a:lnSpc>
                <a:spcPct val="90000"/>
              </a:lnSpc>
              <a:spcAft>
                <a:spcPts val="600"/>
              </a:spcAft>
              <a:buFont typeface="Arial" panose="020B0604020202020204" pitchFamily="34" charset="0"/>
              <a:buChar char="•"/>
              <a:defRPr/>
            </a:pPr>
            <a:r>
              <a:rPr lang="en-US" sz="1600" dirty="0"/>
              <a:t>Need one FSA ID for student and one parent, if parental info required</a:t>
            </a:r>
          </a:p>
          <a:p>
            <a:pPr marL="342900" indent="-228600">
              <a:lnSpc>
                <a:spcPct val="90000"/>
              </a:lnSpc>
              <a:spcAft>
                <a:spcPts val="600"/>
              </a:spcAft>
              <a:buFont typeface="Arial" panose="020B0604020202020204" pitchFamily="34" charset="0"/>
              <a:buChar char="•"/>
              <a:defRPr/>
            </a:pPr>
            <a:r>
              <a:rPr lang="en-US" sz="1600" dirty="0"/>
              <a:t>Need to set up 5 challenge questions</a:t>
            </a:r>
          </a:p>
          <a:p>
            <a:pPr marL="342900" indent="-228600">
              <a:lnSpc>
                <a:spcPct val="90000"/>
              </a:lnSpc>
              <a:spcAft>
                <a:spcPts val="600"/>
              </a:spcAft>
              <a:buFont typeface="Arial" panose="020B0604020202020204" pitchFamily="34" charset="0"/>
              <a:buChar char="•"/>
              <a:defRPr/>
            </a:pPr>
            <a:r>
              <a:rPr lang="en-US" sz="1600" dirty="0"/>
              <a:t>Need a working email for student and a </a:t>
            </a:r>
            <a:r>
              <a:rPr lang="en-US" sz="1600" u="sng" dirty="0"/>
              <a:t>different</a:t>
            </a:r>
            <a:r>
              <a:rPr lang="en-US" sz="1600" dirty="0"/>
              <a:t> working email for parent.</a:t>
            </a:r>
          </a:p>
          <a:p>
            <a:pPr marL="342900" indent="-228600">
              <a:lnSpc>
                <a:spcPct val="90000"/>
              </a:lnSpc>
              <a:spcAft>
                <a:spcPts val="600"/>
              </a:spcAft>
              <a:buFont typeface="Arial" panose="020B0604020202020204" pitchFamily="34" charset="0"/>
              <a:buChar char="•"/>
              <a:defRPr/>
            </a:pPr>
            <a:r>
              <a:rPr lang="en-US" sz="1600" dirty="0"/>
              <a:t>Must have SSN </a:t>
            </a:r>
          </a:p>
          <a:p>
            <a:pPr marL="800100" lvl="1" indent="-228600">
              <a:lnSpc>
                <a:spcPct val="90000"/>
              </a:lnSpc>
              <a:spcAft>
                <a:spcPts val="600"/>
              </a:spcAft>
              <a:buFont typeface="Arial" panose="020B0604020202020204" pitchFamily="34" charset="0"/>
              <a:buChar char="•"/>
              <a:defRPr/>
            </a:pPr>
            <a:r>
              <a:rPr lang="en-US" sz="1600" dirty="0"/>
              <a:t>If your parent does not have an SSN, use a paper signature form. Immigration </a:t>
            </a:r>
            <a:r>
              <a:rPr lang="en-US" sz="1600" u="sng" dirty="0"/>
              <a:t>DOES NOT</a:t>
            </a:r>
            <a:r>
              <a:rPr lang="en-US" sz="1600" dirty="0"/>
              <a:t> speak with FAFSA</a:t>
            </a:r>
          </a:p>
          <a:p>
            <a:pPr marL="342900" indent="-228600">
              <a:lnSpc>
                <a:spcPct val="90000"/>
              </a:lnSpc>
              <a:spcAft>
                <a:spcPts val="600"/>
              </a:spcAft>
              <a:buFont typeface="Arial" panose="020B0604020202020204" pitchFamily="34" charset="0"/>
              <a:buChar char="•"/>
              <a:defRPr/>
            </a:pPr>
            <a:r>
              <a:rPr lang="en-US" sz="1600" dirty="0"/>
              <a:t>Write down your passwords and challenge questions/answers in a secure location</a:t>
            </a:r>
          </a:p>
          <a:p>
            <a:pPr marL="800100" lvl="1" indent="-228600">
              <a:lnSpc>
                <a:spcPct val="90000"/>
              </a:lnSpc>
              <a:spcAft>
                <a:spcPts val="600"/>
              </a:spcAft>
              <a:buFont typeface="Arial" panose="020B0604020202020204" pitchFamily="34" charset="0"/>
              <a:buChar char="•"/>
              <a:defRPr/>
            </a:pPr>
            <a:r>
              <a:rPr lang="en-US" sz="1600" dirty="0"/>
              <a:t>You will have to apply for financial every year you wish to receive aid. </a:t>
            </a:r>
          </a:p>
          <a:p>
            <a:pPr marL="342900" indent="-228600">
              <a:lnSpc>
                <a:spcPct val="90000"/>
              </a:lnSpc>
              <a:spcAft>
                <a:spcPts val="600"/>
              </a:spcAft>
              <a:buFont typeface="Arial" panose="020B0604020202020204" pitchFamily="34" charset="0"/>
              <a:buChar char="•"/>
              <a:defRPr/>
            </a:pPr>
            <a:endParaRPr lang="en-US" sz="1600" dirty="0"/>
          </a:p>
          <a:p>
            <a:pPr marL="68580" indent="-228600">
              <a:lnSpc>
                <a:spcPct val="90000"/>
              </a:lnSpc>
              <a:spcAft>
                <a:spcPts val="600"/>
              </a:spcAft>
              <a:buFont typeface="Arial" panose="020B0604020202020204" pitchFamily="34" charset="0"/>
              <a:buChar char="•"/>
              <a:defRPr/>
            </a:pPr>
            <a:r>
              <a:rPr lang="en-US" sz="1600" i="1" dirty="0"/>
              <a:t>* Paper signature pages are available from your Fin Aid Office and online</a:t>
            </a:r>
          </a:p>
        </p:txBody>
      </p:sp>
      <p:pic>
        <p:nvPicPr>
          <p:cNvPr id="3" name="Picture 2" descr="Logo, company name&#10;&#10;Description automatically generated">
            <a:extLst>
              <a:ext uri="{FF2B5EF4-FFF2-40B4-BE49-F238E27FC236}">
                <a16:creationId xmlns:a16="http://schemas.microsoft.com/office/drawing/2014/main" id="{DC2CC27B-6B81-42EC-9632-DD6882A84B7F}"/>
              </a:ext>
            </a:extLst>
          </p:cNvPr>
          <p:cNvPicPr>
            <a:picLocks noChangeAspect="1"/>
          </p:cNvPicPr>
          <p:nvPr/>
        </p:nvPicPr>
        <p:blipFill rotWithShape="1">
          <a:blip r:embed="rId3"/>
          <a:srcRect t="4401" b="7669"/>
          <a:stretch/>
        </p:blipFill>
        <p:spPr>
          <a:xfrm>
            <a:off x="7277100" y="2480954"/>
            <a:ext cx="4455979" cy="3918123"/>
          </a:xfrm>
          <a:prstGeom prst="rect">
            <a:avLst/>
          </a:prstGeom>
        </p:spPr>
      </p:pic>
    </p:spTree>
    <p:extLst>
      <p:ext uri="{BB962C8B-B14F-4D97-AF65-F5344CB8AC3E}">
        <p14:creationId xmlns:p14="http://schemas.microsoft.com/office/powerpoint/2010/main" val="257725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5596501" y="501594"/>
            <a:ext cx="5754896" cy="1655483"/>
          </a:xfrm>
        </p:spPr>
        <p:txBody>
          <a:bodyPr vert="horz" lIns="91440" tIns="45720" rIns="91440" bIns="45720" rtlCol="0" anchor="b">
            <a:normAutofit/>
          </a:bodyPr>
          <a:lstStyle/>
          <a:p>
            <a:r>
              <a:rPr lang="en-US" sz="3700" b="1" dirty="0">
                <a:latin typeface="Corbel" panose="020B0503020204020204" pitchFamily="34" charset="0"/>
              </a:rPr>
              <a:t>Are my parents required to provide information on the FAFSA Application? </a:t>
            </a:r>
          </a:p>
        </p:txBody>
      </p:sp>
      <p:pic>
        <p:nvPicPr>
          <p:cNvPr id="3" name="Picture 2" descr="Logo, company name&#10;&#10;Description automatically generated">
            <a:extLst>
              <a:ext uri="{FF2B5EF4-FFF2-40B4-BE49-F238E27FC236}">
                <a16:creationId xmlns:a16="http://schemas.microsoft.com/office/drawing/2014/main" id="{DC2CC27B-6B81-42EC-9632-DD6882A84B7F}"/>
              </a:ext>
            </a:extLst>
          </p:cNvPr>
          <p:cNvPicPr>
            <a:picLocks noChangeAspect="1"/>
          </p:cNvPicPr>
          <p:nvPr/>
        </p:nvPicPr>
        <p:blipFill rotWithShape="1">
          <a:blip r:embed="rId2"/>
          <a:srcRect l="5036" r="5610" b="-4"/>
          <a:stretch/>
        </p:blipFill>
        <p:spPr>
          <a:xfrm>
            <a:off x="1068130" y="1028701"/>
            <a:ext cx="3876165" cy="4338170"/>
          </a:xfrm>
          <a:prstGeom prst="rect">
            <a:avLst/>
          </a:prstGeom>
        </p:spPr>
      </p:pic>
      <p:sp>
        <p:nvSpPr>
          <p:cNvPr id="9" name="TextBox 8">
            <a:extLst>
              <a:ext uri="{FF2B5EF4-FFF2-40B4-BE49-F238E27FC236}">
                <a16:creationId xmlns:a16="http://schemas.microsoft.com/office/drawing/2014/main" id="{4CC595D0-9F8A-4DAE-8039-028C215A6F7F}"/>
              </a:ext>
            </a:extLst>
          </p:cNvPr>
          <p:cNvSpPr txBox="1"/>
          <p:nvPr/>
        </p:nvSpPr>
        <p:spPr>
          <a:xfrm>
            <a:off x="5596502" y="2405894"/>
            <a:ext cx="5754896" cy="3014765"/>
          </a:xfrm>
          <a:prstGeom prst="rect">
            <a:avLst/>
          </a:prstGeom>
        </p:spPr>
        <p:txBody>
          <a:bodyPr vert="horz" lIns="91440" tIns="45720" rIns="91440" bIns="45720" rtlCol="0" anchor="t">
            <a:noAutofit/>
          </a:bodyPr>
          <a:lstStyle/>
          <a:p>
            <a:pPr>
              <a:lnSpc>
                <a:spcPct val="90000"/>
              </a:lnSpc>
              <a:spcBef>
                <a:spcPct val="125000"/>
              </a:spcBef>
              <a:defRPr/>
            </a:pPr>
            <a:r>
              <a:rPr lang="en-US" sz="2400" b="1" dirty="0">
                <a:solidFill>
                  <a:schemeClr val="accent6">
                    <a:lumMod val="75000"/>
                  </a:schemeClr>
                </a:solidFill>
                <a:latin typeface="Corbel" panose="020B0503020204020204" pitchFamily="34" charset="0"/>
              </a:rPr>
              <a:t>Independent vs Dependent Student? </a:t>
            </a:r>
          </a:p>
          <a:p>
            <a:pPr indent="-228600">
              <a:lnSpc>
                <a:spcPct val="90000"/>
              </a:lnSpc>
              <a:buFont typeface="Arial" panose="020B0604020202020204" pitchFamily="34" charset="0"/>
              <a:buChar char="•"/>
              <a:defRPr/>
            </a:pPr>
            <a:r>
              <a:rPr lang="en-US" dirty="0">
                <a:latin typeface="Corbel" panose="020B0503020204020204" pitchFamily="34" charset="0"/>
              </a:rPr>
              <a:t>You are assumed to be a dependent student but may be independent if you are…</a:t>
            </a:r>
          </a:p>
          <a:p>
            <a:pPr indent="-228600">
              <a:lnSpc>
                <a:spcPct val="90000"/>
              </a:lnSpc>
              <a:buFont typeface="Arial" panose="020B0604020202020204" pitchFamily="34" charset="0"/>
              <a:buChar char="•"/>
              <a:defRPr/>
            </a:pPr>
            <a:endParaRPr lang="en-US" dirty="0">
              <a:latin typeface="Corbel" panose="020B0503020204020204" pitchFamily="34" charset="0"/>
            </a:endParaRPr>
          </a:p>
          <a:p>
            <a:pPr marL="342900" indent="-228600">
              <a:lnSpc>
                <a:spcPct val="90000"/>
              </a:lnSpc>
              <a:buFont typeface="Arial" panose="020B0604020202020204" pitchFamily="34" charset="0"/>
              <a:buChar char="•"/>
              <a:defRPr/>
            </a:pPr>
            <a:r>
              <a:rPr lang="en-US" dirty="0">
                <a:latin typeface="Corbel" panose="020B0503020204020204" pitchFamily="34" charset="0"/>
              </a:rPr>
              <a:t>24 years or older by Dec 31</a:t>
            </a:r>
            <a:r>
              <a:rPr lang="en-US" baseline="30000" dirty="0">
                <a:latin typeface="Corbel" panose="020B0503020204020204" pitchFamily="34" charset="0"/>
              </a:rPr>
              <a:t>st</a:t>
            </a:r>
            <a:r>
              <a:rPr lang="en-US" dirty="0">
                <a:latin typeface="Corbel" panose="020B0503020204020204" pitchFamily="34" charset="0"/>
              </a:rPr>
              <a:t> of the school year</a:t>
            </a:r>
          </a:p>
          <a:p>
            <a:pPr marL="342900" indent="-228600">
              <a:lnSpc>
                <a:spcPct val="90000"/>
              </a:lnSpc>
              <a:buFont typeface="Arial" panose="020B0604020202020204" pitchFamily="34" charset="0"/>
              <a:buChar char="•"/>
              <a:defRPr/>
            </a:pPr>
            <a:r>
              <a:rPr lang="en-US" dirty="0">
                <a:latin typeface="Corbel" panose="020B0503020204020204" pitchFamily="34" charset="0"/>
              </a:rPr>
              <a:t>Married</a:t>
            </a:r>
          </a:p>
          <a:p>
            <a:pPr marL="342900" indent="-228600">
              <a:lnSpc>
                <a:spcPct val="90000"/>
              </a:lnSpc>
              <a:buFont typeface="Arial" panose="020B0604020202020204" pitchFamily="34" charset="0"/>
              <a:buChar char="•"/>
              <a:defRPr/>
            </a:pPr>
            <a:r>
              <a:rPr lang="en-US" dirty="0">
                <a:latin typeface="Corbel" panose="020B0503020204020204" pitchFamily="34" charset="0"/>
              </a:rPr>
              <a:t>Supporting a child (50% or more)</a:t>
            </a:r>
          </a:p>
          <a:p>
            <a:pPr marL="342900" indent="-228600">
              <a:lnSpc>
                <a:spcPct val="90000"/>
              </a:lnSpc>
              <a:buFont typeface="Arial" panose="020B0604020202020204" pitchFamily="34" charset="0"/>
              <a:buChar char="•"/>
              <a:defRPr/>
            </a:pPr>
            <a:r>
              <a:rPr lang="en-US" dirty="0">
                <a:latin typeface="Corbel" panose="020B0503020204020204" pitchFamily="34" charset="0"/>
              </a:rPr>
              <a:t>Legal Guardianship/ Ward of Court (Different from custody)</a:t>
            </a:r>
          </a:p>
          <a:p>
            <a:pPr marL="342900" indent="-228600">
              <a:lnSpc>
                <a:spcPct val="90000"/>
              </a:lnSpc>
              <a:buFont typeface="Arial" panose="020B0604020202020204" pitchFamily="34" charset="0"/>
              <a:buChar char="•"/>
              <a:defRPr/>
            </a:pPr>
            <a:r>
              <a:rPr lang="en-US" dirty="0">
                <a:latin typeface="Corbel" panose="020B0503020204020204" pitchFamily="34" charset="0"/>
              </a:rPr>
              <a:t>Foster Care after age 13 (even if you are not in foster care NOW)</a:t>
            </a:r>
          </a:p>
          <a:p>
            <a:pPr marL="342900" indent="-228600">
              <a:lnSpc>
                <a:spcPct val="90000"/>
              </a:lnSpc>
              <a:buFont typeface="Arial" panose="020B0604020202020204" pitchFamily="34" charset="0"/>
              <a:buChar char="•"/>
              <a:defRPr/>
            </a:pPr>
            <a:r>
              <a:rPr lang="en-US" dirty="0">
                <a:latin typeface="Corbel" panose="020B0503020204020204" pitchFamily="34" charset="0"/>
              </a:rPr>
              <a:t>Risk of homelessness/ Unaccompanied youth</a:t>
            </a:r>
          </a:p>
        </p:txBody>
      </p:sp>
      <p:sp>
        <p:nvSpPr>
          <p:cNvPr id="16" name="Rectangle 1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894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C432D8-3191-4774-AAB4-4FB3908F5B83}"/>
              </a:ext>
            </a:extLst>
          </p:cNvPr>
          <p:cNvSpPr>
            <a:spLocks noGrp="1"/>
          </p:cNvSpPr>
          <p:nvPr>
            <p:ph type="title"/>
          </p:nvPr>
        </p:nvSpPr>
        <p:spPr>
          <a:xfrm>
            <a:off x="1113810" y="2205823"/>
            <a:ext cx="4036334" cy="2387600"/>
          </a:xfrm>
        </p:spPr>
        <p:txBody>
          <a:bodyPr vert="horz" lIns="91440" tIns="45720" rIns="91440" bIns="45720" rtlCol="0" anchor="t">
            <a:normAutofit fontScale="90000"/>
          </a:bodyPr>
          <a:lstStyle/>
          <a:p>
            <a:r>
              <a:rPr lang="en-US" sz="4600" b="1" kern="1200" dirty="0">
                <a:solidFill>
                  <a:schemeClr val="tx1"/>
                </a:solidFill>
                <a:effectLst>
                  <a:outerShdw blurRad="38100" dist="38100" dir="2700000" algn="tl">
                    <a:srgbClr val="000000">
                      <a:alpha val="43137"/>
                    </a:srgbClr>
                  </a:outerShdw>
                </a:effectLst>
                <a:latin typeface="Corbel" panose="020B0503020204020204" pitchFamily="34" charset="0"/>
              </a:rPr>
              <a:t>FINANCIAL RESOURCES FOR NONCITIZENS</a:t>
            </a:r>
          </a:p>
        </p:txBody>
      </p:sp>
      <p:grpSp>
        <p:nvGrpSpPr>
          <p:cNvPr id="25" name="Group 24">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0032AB42-AFED-4E73-98DA-63CBF3F4C513}"/>
              </a:ext>
            </a:extLst>
          </p:cNvPr>
          <p:cNvPicPr>
            <a:picLocks noGrp="1" noChangeAspect="1"/>
          </p:cNvPicPr>
          <p:nvPr>
            <p:ph idx="1"/>
          </p:nvPr>
        </p:nvPicPr>
        <p:blipFill rotWithShape="1">
          <a:blip r:embed="rId2"/>
          <a:srcRect l="661" t="1966" r="1702" b="2002"/>
          <a:stretch/>
        </p:blipFill>
        <p:spPr>
          <a:xfrm>
            <a:off x="5800266" y="1177447"/>
            <a:ext cx="5748731" cy="4283901"/>
          </a:xfrm>
        </p:spPr>
      </p:pic>
    </p:spTree>
    <p:extLst>
      <p:ext uri="{BB962C8B-B14F-4D97-AF65-F5344CB8AC3E}">
        <p14:creationId xmlns:p14="http://schemas.microsoft.com/office/powerpoint/2010/main" val="357118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Text&#10;&#10;Description automatically generated">
            <a:extLst>
              <a:ext uri="{FF2B5EF4-FFF2-40B4-BE49-F238E27FC236}">
                <a16:creationId xmlns:a16="http://schemas.microsoft.com/office/drawing/2014/main" id="{E2284627-F9A6-41F1-9FD7-34C7B0EBE9DA}"/>
              </a:ext>
            </a:extLst>
          </p:cNvPr>
          <p:cNvPicPr>
            <a:picLocks noGrp="1" noChangeAspect="1"/>
          </p:cNvPicPr>
          <p:nvPr>
            <p:ph idx="1"/>
          </p:nvPr>
        </p:nvPicPr>
        <p:blipFill rotWithShape="1">
          <a:blip r:embed="rId2"/>
          <a:srcRect r="1117"/>
          <a:stretch/>
        </p:blipFill>
        <p:spPr>
          <a:xfrm>
            <a:off x="1493682" y="918546"/>
            <a:ext cx="6683670" cy="4979334"/>
          </a:xfrm>
          <a:prstGeom prst="rect">
            <a:avLst/>
          </a:prstGeom>
        </p:spPr>
      </p:pic>
    </p:spTree>
    <p:extLst>
      <p:ext uri="{BB962C8B-B14F-4D97-AF65-F5344CB8AC3E}">
        <p14:creationId xmlns:p14="http://schemas.microsoft.com/office/powerpoint/2010/main" val="1111100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1653363" y="365760"/>
            <a:ext cx="9367203" cy="1188720"/>
          </a:xfrm>
        </p:spPr>
        <p:txBody>
          <a:bodyPr vert="horz" lIns="91440" tIns="45720" rIns="91440" bIns="45720" rtlCol="0" anchor="ctr">
            <a:normAutofit/>
          </a:bodyPr>
          <a:lstStyle/>
          <a:p>
            <a:r>
              <a:rPr lang="en-US" b="1" kern="1200" dirty="0">
                <a:solidFill>
                  <a:schemeClr val="tx1"/>
                </a:solidFill>
                <a:effectLst>
                  <a:outerShdw blurRad="38100" dist="38100" dir="2700000" algn="tl">
                    <a:srgbClr val="000000">
                      <a:alpha val="43137"/>
                    </a:srgbClr>
                  </a:outerShdw>
                </a:effectLst>
                <a:latin typeface="Corbel" panose="020B0503020204020204" pitchFamily="34" charset="0"/>
              </a:rPr>
              <a:t>How Much Money Will I Get?</a:t>
            </a:r>
            <a:endParaRPr lang="en-US" kern="1200" dirty="0">
              <a:solidFill>
                <a:schemeClr val="tx1"/>
              </a:solidFill>
              <a:latin typeface="Corbel" panose="020B0503020204020204" pitchFamily="34" charset="0"/>
            </a:endParaRPr>
          </a:p>
        </p:txBody>
      </p:sp>
      <p:sp>
        <p:nvSpPr>
          <p:cNvPr id="14" name="Freeform: Shape 13">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4CC595D0-9F8A-4DAE-8039-028C215A6F7F}"/>
              </a:ext>
            </a:extLst>
          </p:cNvPr>
          <p:cNvSpPr txBox="1"/>
          <p:nvPr/>
        </p:nvSpPr>
        <p:spPr>
          <a:xfrm>
            <a:off x="1252603" y="2176272"/>
            <a:ext cx="9767964" cy="4041648"/>
          </a:xfrm>
          <a:prstGeom prst="rect">
            <a:avLst/>
          </a:prstGeom>
        </p:spPr>
        <p:txBody>
          <a:bodyPr vert="horz" lIns="91440" tIns="45720" rIns="91440" bIns="45720" rtlCol="0" anchor="t">
            <a:noAutofit/>
          </a:bodyPr>
          <a:lstStyle/>
          <a:p>
            <a:pPr>
              <a:lnSpc>
                <a:spcPct val="90000"/>
              </a:lnSpc>
              <a:spcAft>
                <a:spcPts val="600"/>
              </a:spcAft>
            </a:pPr>
            <a:r>
              <a:rPr lang="en-US" dirty="0">
                <a:latin typeface="Corbel" panose="020B0503020204020204" pitchFamily="34" charset="0"/>
              </a:rPr>
              <a:t>The FAFSA Calculates: Expected Family Contribution (EFC) which is used to determine your financial need. </a:t>
            </a:r>
          </a:p>
          <a:p>
            <a:pPr indent="-228600">
              <a:lnSpc>
                <a:spcPct val="90000"/>
              </a:lnSpc>
              <a:spcAft>
                <a:spcPts val="600"/>
              </a:spcAft>
              <a:buFont typeface="Arial" panose="020B0604020202020204" pitchFamily="34" charset="0"/>
              <a:buChar char="•"/>
            </a:pPr>
            <a:endParaRPr lang="en-US" dirty="0">
              <a:latin typeface="Corbel" panose="020B0503020204020204" pitchFamily="34" charset="0"/>
            </a:endParaRPr>
          </a:p>
          <a:p>
            <a:pPr>
              <a:lnSpc>
                <a:spcPct val="90000"/>
              </a:lnSpc>
              <a:spcAft>
                <a:spcPts val="600"/>
              </a:spcAft>
            </a:pPr>
            <a:r>
              <a:rPr lang="en-US" altLang="en-US" dirty="0">
                <a:latin typeface="Corbel" panose="020B0503020204020204" pitchFamily="34" charset="0"/>
              </a:rPr>
              <a:t>COA (Cost of attendance) - EFC = Financial Need</a:t>
            </a:r>
          </a:p>
          <a:p>
            <a:pPr marL="457200" lvl="1" indent="-228600">
              <a:lnSpc>
                <a:spcPct val="90000"/>
              </a:lnSpc>
              <a:spcAft>
                <a:spcPts val="600"/>
              </a:spcAft>
              <a:buFont typeface="Arial" panose="020B0604020202020204" pitchFamily="34" charset="0"/>
              <a:buChar char="•"/>
            </a:pPr>
            <a:r>
              <a:rPr lang="en-US" altLang="en-US" sz="1600" u="sng" dirty="0">
                <a:latin typeface="Corbel" panose="020B0503020204020204" pitchFamily="34" charset="0"/>
              </a:rPr>
              <a:t>Example</a:t>
            </a:r>
            <a:r>
              <a:rPr lang="en-US" altLang="en-US" sz="1600" dirty="0">
                <a:latin typeface="Corbel" panose="020B0503020204020204" pitchFamily="34" charset="0"/>
              </a:rPr>
              <a:t>: </a:t>
            </a:r>
          </a:p>
          <a:p>
            <a:pPr marL="457200" lvl="1" indent="-228600">
              <a:lnSpc>
                <a:spcPct val="90000"/>
              </a:lnSpc>
              <a:spcAft>
                <a:spcPts val="600"/>
              </a:spcAft>
              <a:buFont typeface="Arial" panose="020B0604020202020204" pitchFamily="34" charset="0"/>
              <a:buChar char="•"/>
            </a:pPr>
            <a:r>
              <a:rPr lang="en-US" altLang="en-US" sz="1600" dirty="0">
                <a:latin typeface="Corbel" panose="020B0503020204020204" pitchFamily="34" charset="0"/>
              </a:rPr>
              <a:t>Cost of Attendance= $20,000</a:t>
            </a:r>
          </a:p>
          <a:p>
            <a:pPr marL="457200" lvl="1" indent="-228600">
              <a:lnSpc>
                <a:spcPct val="90000"/>
              </a:lnSpc>
              <a:spcAft>
                <a:spcPts val="600"/>
              </a:spcAft>
              <a:buFont typeface="Arial" panose="020B0604020202020204" pitchFamily="34" charset="0"/>
              <a:buChar char="•"/>
            </a:pPr>
            <a:r>
              <a:rPr lang="en-US" altLang="en-US" sz="1600" dirty="0">
                <a:latin typeface="Corbel" panose="020B0503020204020204" pitchFamily="34" charset="0"/>
              </a:rPr>
              <a:t>EFC= $1000</a:t>
            </a:r>
          </a:p>
          <a:p>
            <a:pPr marL="457200" lvl="1" indent="-228600">
              <a:lnSpc>
                <a:spcPct val="90000"/>
              </a:lnSpc>
              <a:spcAft>
                <a:spcPts val="600"/>
              </a:spcAft>
              <a:buFont typeface="Arial" panose="020B0604020202020204" pitchFamily="34" charset="0"/>
              <a:buChar char="•"/>
            </a:pPr>
            <a:r>
              <a:rPr lang="en-US" altLang="en-US" sz="1600" dirty="0">
                <a:latin typeface="Corbel" panose="020B0503020204020204" pitchFamily="34" charset="0"/>
              </a:rPr>
              <a:t>Financial Aid Package= $19,000 (grants AND loans-you are never required to accept loans!)</a:t>
            </a:r>
          </a:p>
          <a:p>
            <a:pPr indent="-228600">
              <a:lnSpc>
                <a:spcPct val="90000"/>
              </a:lnSpc>
              <a:spcAft>
                <a:spcPts val="600"/>
              </a:spcAft>
              <a:buFont typeface="Arial" panose="020B0604020202020204" pitchFamily="34" charset="0"/>
              <a:buChar char="•"/>
            </a:pPr>
            <a:endParaRPr lang="en-US" altLang="en-US" dirty="0">
              <a:latin typeface="Corbel" panose="020B0503020204020204" pitchFamily="34" charset="0"/>
            </a:endParaRPr>
          </a:p>
          <a:p>
            <a:pPr>
              <a:lnSpc>
                <a:spcPct val="90000"/>
              </a:lnSpc>
              <a:spcAft>
                <a:spcPts val="600"/>
              </a:spcAft>
            </a:pPr>
            <a:r>
              <a:rPr lang="en-US" altLang="en-US" dirty="0">
                <a:latin typeface="Corbel" panose="020B0503020204020204" pitchFamily="34" charset="0"/>
              </a:rPr>
              <a:t>Student will receive an award “letter” </a:t>
            </a:r>
          </a:p>
          <a:p>
            <a:pPr marL="342900" indent="-228600">
              <a:lnSpc>
                <a:spcPct val="90000"/>
              </a:lnSpc>
              <a:spcAft>
                <a:spcPts val="600"/>
              </a:spcAft>
              <a:buFont typeface="Arial" panose="020B0604020202020204" pitchFamily="34" charset="0"/>
              <a:buChar char="•"/>
            </a:pPr>
            <a:r>
              <a:rPr lang="en-US" altLang="en-US" dirty="0">
                <a:latin typeface="Corbel" panose="020B0503020204020204" pitchFamily="34" charset="0"/>
              </a:rPr>
              <a:t>Many times, it’s not a true letter but can be found in your student account. </a:t>
            </a:r>
          </a:p>
          <a:p>
            <a:pPr indent="-228600">
              <a:lnSpc>
                <a:spcPct val="90000"/>
              </a:lnSpc>
              <a:spcAft>
                <a:spcPts val="600"/>
              </a:spcAft>
              <a:buFont typeface="Arial" panose="020B0604020202020204" pitchFamily="34" charset="0"/>
              <a:buChar char="•"/>
            </a:pPr>
            <a:endParaRPr lang="en-US" altLang="en-US" dirty="0">
              <a:latin typeface="Corbel" panose="020B0503020204020204" pitchFamily="34" charset="0"/>
            </a:endParaRPr>
          </a:p>
          <a:p>
            <a:pPr>
              <a:lnSpc>
                <a:spcPct val="90000"/>
              </a:lnSpc>
              <a:spcAft>
                <a:spcPts val="600"/>
              </a:spcAft>
            </a:pPr>
            <a:r>
              <a:rPr lang="en-US" altLang="en-US" dirty="0">
                <a:latin typeface="Corbel" panose="020B0503020204020204" pitchFamily="34" charset="0"/>
              </a:rPr>
              <a:t>Financial Aid is awarded once you register for classes.  Aid is adjusted based on number of credits (aka classes) you take.  </a:t>
            </a:r>
          </a:p>
        </p:txBody>
      </p:sp>
    </p:spTree>
    <p:extLst>
      <p:ext uri="{BB962C8B-B14F-4D97-AF65-F5344CB8AC3E}">
        <p14:creationId xmlns:p14="http://schemas.microsoft.com/office/powerpoint/2010/main" val="65723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85714E-4179-4FAF-8D7B-DFB8C234051B}"/>
              </a:ext>
            </a:extLst>
          </p:cNvPr>
          <p:cNvPicPr>
            <a:picLocks noChangeAspect="1"/>
          </p:cNvPicPr>
          <p:nvPr/>
        </p:nvPicPr>
        <p:blipFill>
          <a:blip r:embed="rId2">
            <a:alphaModFix amt="20000"/>
          </a:blip>
          <a:stretch>
            <a:fillRect/>
          </a:stretch>
        </p:blipFill>
        <p:spPr>
          <a:xfrm>
            <a:off x="8668011" y="41452"/>
            <a:ext cx="3344449" cy="3344449"/>
          </a:xfrm>
          <a:prstGeom prst="rect">
            <a:avLst/>
          </a:prstGeom>
        </p:spPr>
      </p:pic>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864704"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Award Letters</a:t>
            </a:r>
            <a:endParaRPr lang="en-US" dirty="0"/>
          </a:p>
        </p:txBody>
      </p:sp>
      <p:sp>
        <p:nvSpPr>
          <p:cNvPr id="9" name="TextBox 8">
            <a:extLst>
              <a:ext uri="{FF2B5EF4-FFF2-40B4-BE49-F238E27FC236}">
                <a16:creationId xmlns:a16="http://schemas.microsoft.com/office/drawing/2014/main" id="{4CC595D0-9F8A-4DAE-8039-028C215A6F7F}"/>
              </a:ext>
            </a:extLst>
          </p:cNvPr>
          <p:cNvSpPr txBox="1"/>
          <p:nvPr/>
        </p:nvSpPr>
        <p:spPr>
          <a:xfrm>
            <a:off x="864704" y="1466578"/>
            <a:ext cx="10695699" cy="2108269"/>
          </a:xfrm>
          <a:prstGeom prst="rect">
            <a:avLst/>
          </a:prstGeom>
          <a:noFill/>
        </p:spPr>
        <p:txBody>
          <a:bodyPr wrap="square">
            <a:spAutoFit/>
          </a:bodyPr>
          <a:lstStyle/>
          <a:p>
            <a:pPr>
              <a:spcBef>
                <a:spcPts val="0"/>
              </a:spcBef>
              <a:spcAft>
                <a:spcPts val="600"/>
              </a:spcAft>
              <a:buSzPct val="75000"/>
              <a:defRPr/>
            </a:pPr>
            <a:r>
              <a:rPr lang="en-US" dirty="0">
                <a:latin typeface="Corbel" panose="020B0503020204020204" pitchFamily="34" charset="0"/>
              </a:rPr>
              <a:t>Items to consider when looking at your award letter:</a:t>
            </a:r>
          </a:p>
          <a:p>
            <a:pPr algn="l">
              <a:buFont typeface="+mj-lt"/>
              <a:buAutoNum type="arabicPeriod"/>
            </a:pPr>
            <a:r>
              <a:rPr lang="en-US" b="0" i="0" u="none" strike="noStrike" dirty="0">
                <a:effectLst/>
                <a:latin typeface="Corbel" panose="020B0503020204020204" pitchFamily="34" charset="0"/>
              </a:rPr>
              <a:t>Cost of Attendance</a:t>
            </a:r>
          </a:p>
          <a:p>
            <a:pPr algn="l">
              <a:buFont typeface="+mj-lt"/>
              <a:buAutoNum type="arabicPeriod"/>
            </a:pPr>
            <a:r>
              <a:rPr lang="en-US" b="0" i="0" u="none" strike="noStrike" dirty="0">
                <a:effectLst/>
                <a:latin typeface="Corbel" panose="020B0503020204020204" pitchFamily="34" charset="0"/>
              </a:rPr>
              <a:t>Financial aid that you do not have to pay back: grants, scholarships, work study</a:t>
            </a:r>
          </a:p>
          <a:p>
            <a:pPr algn="l">
              <a:buFont typeface="+mj-lt"/>
              <a:buAutoNum type="arabicPeriod"/>
            </a:pPr>
            <a:r>
              <a:rPr lang="en-US" dirty="0">
                <a:latin typeface="Corbel" panose="020B0503020204020204" pitchFamily="34" charset="0"/>
              </a:rPr>
              <a:t>Financial aid that you do have to pay back: loans </a:t>
            </a:r>
          </a:p>
          <a:p>
            <a:pPr>
              <a:buFont typeface="+mj-lt"/>
              <a:buAutoNum type="arabicPeriod"/>
            </a:pPr>
            <a:r>
              <a:rPr lang="en-US" b="0" i="0" u="none" strike="noStrike" dirty="0">
                <a:effectLst/>
                <a:latin typeface="Corbel" panose="020B0503020204020204" pitchFamily="34" charset="0"/>
              </a:rPr>
              <a:t>What's left after accounting for the above three items. That's the amount you'll need to pay out of pocket — or </a:t>
            </a:r>
            <a:r>
              <a:rPr lang="en-US" b="0" i="0" u="none" strike="noStrike" dirty="0">
                <a:effectLst/>
                <a:latin typeface="Corbel" panose="020B0503020204020204" pitchFamily="34" charset="0"/>
                <a:hlinkClick r:id="rId3">
                  <a:extLst>
                    <a:ext uri="{A12FA001-AC4F-418D-AE19-62706E023703}">
                      <ahyp:hlinkClr xmlns:ahyp="http://schemas.microsoft.com/office/drawing/2018/hyperlinkcolor" val="tx"/>
                    </a:ext>
                  </a:extLst>
                </a:hlinkClick>
              </a:rPr>
              <a:t>pay with private student loans. </a:t>
            </a:r>
            <a:r>
              <a:rPr lang="en-US" b="0" i="0" u="none" strike="noStrike" dirty="0">
                <a:effectLst/>
                <a:latin typeface="Corbel" panose="020B0503020204020204" pitchFamily="34" charset="0"/>
              </a:rPr>
              <a:t>(This is also called the "tuition gap.")</a:t>
            </a:r>
          </a:p>
          <a:p>
            <a:pPr>
              <a:buFont typeface="+mj-lt"/>
              <a:buAutoNum type="arabicPeriod"/>
            </a:pPr>
            <a:r>
              <a:rPr lang="en-US" dirty="0">
                <a:latin typeface="Corbel" panose="020B0503020204020204" pitchFamily="34" charset="0"/>
              </a:rPr>
              <a:t>EFC</a:t>
            </a:r>
            <a:endParaRPr lang="en-US" b="0" i="0" u="none" strike="noStrike" dirty="0">
              <a:effectLst/>
              <a:latin typeface="Corbel" panose="020B0503020204020204" pitchFamily="34" charset="0"/>
            </a:endParaRPr>
          </a:p>
        </p:txBody>
      </p:sp>
      <p:sp>
        <p:nvSpPr>
          <p:cNvPr id="11" name="TextBox 10">
            <a:extLst>
              <a:ext uri="{FF2B5EF4-FFF2-40B4-BE49-F238E27FC236}">
                <a16:creationId xmlns:a16="http://schemas.microsoft.com/office/drawing/2014/main" id="{8A6A3E75-2E04-4696-B876-FD5F37C82AE7}"/>
              </a:ext>
            </a:extLst>
          </p:cNvPr>
          <p:cNvSpPr txBox="1"/>
          <p:nvPr/>
        </p:nvSpPr>
        <p:spPr>
          <a:xfrm>
            <a:off x="864704" y="1070846"/>
            <a:ext cx="10634330" cy="369332"/>
          </a:xfrm>
          <a:prstGeom prst="rect">
            <a:avLst/>
          </a:prstGeom>
          <a:noFill/>
        </p:spPr>
        <p:txBody>
          <a:bodyPr wrap="square">
            <a:spAutoFit/>
          </a:bodyPr>
          <a:lstStyle/>
          <a:p>
            <a:pPr algn="l"/>
            <a:r>
              <a:rPr lang="en-US" b="1" i="0" dirty="0">
                <a:solidFill>
                  <a:schemeClr val="accent6">
                    <a:lumMod val="75000"/>
                  </a:schemeClr>
                </a:solidFill>
                <a:effectLst/>
                <a:latin typeface="franklin-gothic-urw"/>
              </a:rPr>
              <a:t>Not all award letters are the same which can make them confusing.  </a:t>
            </a:r>
          </a:p>
        </p:txBody>
      </p:sp>
      <p:pic>
        <p:nvPicPr>
          <p:cNvPr id="4" name="Picture 3">
            <a:extLst>
              <a:ext uri="{FF2B5EF4-FFF2-40B4-BE49-F238E27FC236}">
                <a16:creationId xmlns:a16="http://schemas.microsoft.com/office/drawing/2014/main" id="{59EBA04A-7A5F-4DA9-86A0-7EEA0141EE78}"/>
              </a:ext>
            </a:extLst>
          </p:cNvPr>
          <p:cNvPicPr>
            <a:picLocks noChangeAspect="1"/>
          </p:cNvPicPr>
          <p:nvPr/>
        </p:nvPicPr>
        <p:blipFill rotWithShape="1">
          <a:blip r:embed="rId4"/>
          <a:srcRect l="810" r="854"/>
          <a:stretch/>
        </p:blipFill>
        <p:spPr>
          <a:xfrm>
            <a:off x="1052186" y="4056575"/>
            <a:ext cx="9632515" cy="2424031"/>
          </a:xfrm>
          <a:prstGeom prst="rect">
            <a:avLst/>
          </a:prstGeom>
        </p:spPr>
      </p:pic>
      <p:sp>
        <p:nvSpPr>
          <p:cNvPr id="5" name="TextBox 4">
            <a:extLst>
              <a:ext uri="{FF2B5EF4-FFF2-40B4-BE49-F238E27FC236}">
                <a16:creationId xmlns:a16="http://schemas.microsoft.com/office/drawing/2014/main" id="{B4BB5CCD-222E-480E-B75F-21A8953E5FBA}"/>
              </a:ext>
            </a:extLst>
          </p:cNvPr>
          <p:cNvSpPr txBox="1"/>
          <p:nvPr/>
        </p:nvSpPr>
        <p:spPr>
          <a:xfrm>
            <a:off x="1052186" y="3764187"/>
            <a:ext cx="4383123" cy="584775"/>
          </a:xfrm>
          <a:prstGeom prst="rect">
            <a:avLst/>
          </a:prstGeom>
          <a:noFill/>
        </p:spPr>
        <p:txBody>
          <a:bodyPr wrap="none" rtlCol="0">
            <a:spAutoFit/>
          </a:bodyPr>
          <a:lstStyle/>
          <a:p>
            <a:r>
              <a:rPr lang="en-US" sz="3200" b="1" dirty="0">
                <a:solidFill>
                  <a:schemeClr val="accent6">
                    <a:lumMod val="75000"/>
                  </a:schemeClr>
                </a:solidFill>
              </a:rPr>
              <a:t>Example of NOVA Award</a:t>
            </a:r>
          </a:p>
        </p:txBody>
      </p:sp>
    </p:spTree>
    <p:extLst>
      <p:ext uri="{BB962C8B-B14F-4D97-AF65-F5344CB8AC3E}">
        <p14:creationId xmlns:p14="http://schemas.microsoft.com/office/powerpoint/2010/main" val="2190240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27AB-B824-4D87-BB1F-A0BDBB6445A3}"/>
              </a:ext>
            </a:extLst>
          </p:cNvPr>
          <p:cNvSpPr>
            <a:spLocks noGrp="1"/>
          </p:cNvSpPr>
          <p:nvPr>
            <p:ph type="title"/>
          </p:nvPr>
        </p:nvSpPr>
        <p:spPr>
          <a:xfrm>
            <a:off x="838200"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Award Letters</a:t>
            </a:r>
            <a:endParaRPr lang="en-US" dirty="0"/>
          </a:p>
        </p:txBody>
      </p:sp>
      <p:pic>
        <p:nvPicPr>
          <p:cNvPr id="5" name="Content Placeholder 4">
            <a:extLst>
              <a:ext uri="{FF2B5EF4-FFF2-40B4-BE49-F238E27FC236}">
                <a16:creationId xmlns:a16="http://schemas.microsoft.com/office/drawing/2014/main" id="{33BECECF-4AB2-4EA0-BBC2-ED20AD38AB72}"/>
              </a:ext>
            </a:extLst>
          </p:cNvPr>
          <p:cNvPicPr>
            <a:picLocks noGrp="1" noChangeAspect="1"/>
          </p:cNvPicPr>
          <p:nvPr>
            <p:ph idx="1"/>
          </p:nvPr>
        </p:nvPicPr>
        <p:blipFill>
          <a:blip r:embed="rId2"/>
          <a:stretch>
            <a:fillRect/>
          </a:stretch>
        </p:blipFill>
        <p:spPr>
          <a:xfrm>
            <a:off x="1327440" y="1114816"/>
            <a:ext cx="9586813" cy="5743184"/>
          </a:xfrm>
        </p:spPr>
      </p:pic>
      <p:sp>
        <p:nvSpPr>
          <p:cNvPr id="6" name="Rectangle 5">
            <a:extLst>
              <a:ext uri="{FF2B5EF4-FFF2-40B4-BE49-F238E27FC236}">
                <a16:creationId xmlns:a16="http://schemas.microsoft.com/office/drawing/2014/main" id="{03E098DE-45A9-45E4-BE2F-BB95ACBBF37F}"/>
              </a:ext>
            </a:extLst>
          </p:cNvPr>
          <p:cNvSpPr/>
          <p:nvPr/>
        </p:nvSpPr>
        <p:spPr>
          <a:xfrm>
            <a:off x="125260" y="1415441"/>
            <a:ext cx="1202180" cy="115239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2F62EC-CB01-4D9F-BDEF-D8CF862AAC15}"/>
              </a:ext>
            </a:extLst>
          </p:cNvPr>
          <p:cNvSpPr/>
          <p:nvPr/>
        </p:nvSpPr>
        <p:spPr>
          <a:xfrm>
            <a:off x="125260" y="2894447"/>
            <a:ext cx="1202180" cy="115239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D24621-2767-4650-9F38-58099F332103}"/>
              </a:ext>
            </a:extLst>
          </p:cNvPr>
          <p:cNvSpPr/>
          <p:nvPr/>
        </p:nvSpPr>
        <p:spPr>
          <a:xfrm>
            <a:off x="125260" y="4373453"/>
            <a:ext cx="1202180" cy="115239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04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92F29D-E357-4295-AB2A-EEF66D7A3054}"/>
              </a:ext>
            </a:extLst>
          </p:cNvPr>
          <p:cNvSpPr>
            <a:spLocks noGrp="1"/>
          </p:cNvSpPr>
          <p:nvPr>
            <p:ph type="title"/>
          </p:nvPr>
        </p:nvSpPr>
        <p:spPr>
          <a:xfrm>
            <a:off x="838200" y="585216"/>
            <a:ext cx="10515600" cy="1325563"/>
          </a:xfrm>
        </p:spPr>
        <p:txBody>
          <a:bodyPr>
            <a:normAutofit/>
          </a:bodyPr>
          <a:lstStyle/>
          <a:p>
            <a:pPr algn="ctr"/>
            <a:r>
              <a:rPr lang="en-US" b="1" dirty="0">
                <a:solidFill>
                  <a:schemeClr val="bg1"/>
                </a:solidFill>
                <a:effectLst>
                  <a:outerShdw blurRad="38100" dist="38100" dir="2700000" algn="tl">
                    <a:srgbClr val="000000">
                      <a:alpha val="43137"/>
                    </a:srgbClr>
                  </a:outerShdw>
                </a:effectLst>
                <a:latin typeface="Corbel" panose="020B0503020204020204" pitchFamily="34" charset="0"/>
              </a:rPr>
              <a:t>What Does it Cost to Go to College?</a:t>
            </a:r>
          </a:p>
        </p:txBody>
      </p:sp>
      <p:pic>
        <p:nvPicPr>
          <p:cNvPr id="5" name="Picture 4">
            <a:extLst>
              <a:ext uri="{FF2B5EF4-FFF2-40B4-BE49-F238E27FC236}">
                <a16:creationId xmlns:a16="http://schemas.microsoft.com/office/drawing/2014/main" id="{17CEF60F-74E2-4FCE-9AB7-E80E50678655}"/>
              </a:ext>
            </a:extLst>
          </p:cNvPr>
          <p:cNvPicPr>
            <a:picLocks noChangeAspect="1"/>
          </p:cNvPicPr>
          <p:nvPr/>
        </p:nvPicPr>
        <p:blipFill rotWithShape="1">
          <a:blip r:embed="rId2">
            <a:extLst>
              <a:ext uri="{28A0092B-C50C-407E-A947-70E740481C1C}">
                <a14:useLocalDpi xmlns:a14="http://schemas.microsoft.com/office/drawing/2010/main" val="0"/>
              </a:ext>
            </a:extLst>
          </a:blip>
          <a:srcRect l="30158" r="1"/>
          <a:stretch/>
        </p:blipFill>
        <p:spPr>
          <a:xfrm>
            <a:off x="838200" y="2496310"/>
            <a:ext cx="4355520" cy="3660185"/>
          </a:xfrm>
          <a:prstGeom prst="rect">
            <a:avLst/>
          </a:prstGeom>
        </p:spPr>
      </p:pic>
      <p:sp>
        <p:nvSpPr>
          <p:cNvPr id="3" name="Content Placeholder 2">
            <a:extLst>
              <a:ext uri="{FF2B5EF4-FFF2-40B4-BE49-F238E27FC236}">
                <a16:creationId xmlns:a16="http://schemas.microsoft.com/office/drawing/2014/main" id="{D0D2D8C5-A495-47E9-99D5-4342D8EE7660}"/>
              </a:ext>
            </a:extLst>
          </p:cNvPr>
          <p:cNvSpPr>
            <a:spLocks noGrp="1"/>
          </p:cNvSpPr>
          <p:nvPr>
            <p:ph idx="1"/>
          </p:nvPr>
        </p:nvSpPr>
        <p:spPr>
          <a:xfrm>
            <a:off x="5741581" y="2232838"/>
            <a:ext cx="5907875" cy="4529470"/>
          </a:xfrm>
        </p:spPr>
        <p:txBody>
          <a:bodyPr anchor="ctr">
            <a:normAutofit lnSpcReduction="10000"/>
          </a:bodyPr>
          <a:lstStyle/>
          <a:p>
            <a:pPr marL="0" marR="0" lvl="0" indent="0" algn="l" defTabSz="914400" rtl="0" eaLnBrk="1" fontAlgn="auto" latinLnBrk="0" hangingPunct="1">
              <a:lnSpc>
                <a:spcPct val="100000"/>
              </a:lnSpc>
              <a:spcBef>
                <a:spcPts val="0"/>
              </a:spcBef>
              <a:spcAft>
                <a:spcPts val="0"/>
              </a:spcAft>
              <a:buClrTx/>
              <a:buSzPct val="75000"/>
              <a:buNone/>
              <a:tabLst/>
              <a:defRPr/>
            </a:pPr>
            <a:r>
              <a:rPr lang="en-US" sz="2000" b="1" dirty="0">
                <a:solidFill>
                  <a:schemeClr val="accent6">
                    <a:lumMod val="75000"/>
                  </a:schemeClr>
                </a:solidFill>
                <a:latin typeface="Corbel" panose="020B0503020204020204" pitchFamily="34" charset="0"/>
              </a:rPr>
              <a:t>TUITION</a:t>
            </a:r>
            <a:r>
              <a:rPr lang="en-US" sz="2000" dirty="0">
                <a:solidFill>
                  <a:prstClr val="black"/>
                </a:solidFill>
                <a:latin typeface="Corbel" panose="020B0503020204020204" pitchFamily="34" charset="0"/>
              </a:rPr>
              <a:t>: the cost of attending classes only</a:t>
            </a:r>
          </a:p>
          <a:p>
            <a:pPr marL="0" marR="0" lvl="0" indent="0" algn="l" defTabSz="914400" rtl="0" eaLnBrk="1" fontAlgn="auto" latinLnBrk="0" hangingPunct="1">
              <a:lnSpc>
                <a:spcPct val="100000"/>
              </a:lnSpc>
              <a:spcBef>
                <a:spcPts val="0"/>
              </a:spcBef>
              <a:spcAft>
                <a:spcPts val="0"/>
              </a:spcAft>
              <a:buClrTx/>
              <a:buSzPct val="75000"/>
              <a:buNone/>
              <a:tabLst/>
              <a:defRPr/>
            </a:pPr>
            <a:endParaRPr lang="en-US" sz="2000" dirty="0">
              <a:solidFill>
                <a:prstClr val="black"/>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Pct val="75000"/>
              <a:buNone/>
              <a:tabLst/>
              <a:defRPr/>
            </a:pPr>
            <a:r>
              <a:rPr lang="en-US" sz="2000" b="1" dirty="0">
                <a:solidFill>
                  <a:prstClr val="black"/>
                </a:solidFill>
                <a:latin typeface="Corbel" panose="020B0503020204020204" pitchFamily="34" charset="0"/>
              </a:rPr>
              <a:t>OTHER EXPENSES</a:t>
            </a:r>
          </a:p>
          <a:p>
            <a:pPr marL="228600" marR="0" lvl="0" indent="-2286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Fees </a:t>
            </a:r>
          </a:p>
          <a:p>
            <a:pPr lvl="1">
              <a:lnSpc>
                <a:spcPct val="100000"/>
              </a:lnSpc>
              <a:spcBef>
                <a:spcPts val="0"/>
              </a:spcBef>
              <a:buSzPct val="75000"/>
              <a:buFont typeface="Wingdings" panose="05000000000000000000" pitchFamily="2" charset="2"/>
              <a:buChar char="q"/>
              <a:defRPr/>
            </a:pPr>
            <a:r>
              <a:rPr lang="en-US" sz="1600" dirty="0">
                <a:solidFill>
                  <a:prstClr val="black"/>
                </a:solidFill>
                <a:latin typeface="Corbel" panose="020B0503020204020204" pitchFamily="34" charset="0"/>
              </a:rPr>
              <a:t>Technology fees, student activity fees, etc.</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q"/>
              <a:tabLst/>
              <a:defRPr/>
            </a:pPr>
            <a:r>
              <a:rPr lang="en-US" sz="2000" dirty="0">
                <a:solidFill>
                  <a:prstClr val="black"/>
                </a:solidFill>
                <a:latin typeface="Corbel" panose="020B0503020204020204" pitchFamily="34" charset="0"/>
              </a:rPr>
              <a:t>Room &amp; Board</a:t>
            </a:r>
          </a:p>
          <a:p>
            <a:pPr lvl="1">
              <a:lnSpc>
                <a:spcPct val="100000"/>
              </a:lnSpc>
              <a:spcBef>
                <a:spcPts val="0"/>
              </a:spcBef>
              <a:buSzPct val="75000"/>
              <a:buFont typeface="Wingdings" panose="05000000000000000000" pitchFamily="2" charset="2"/>
              <a:buChar char="q"/>
              <a:defRPr/>
            </a:pPr>
            <a:r>
              <a:rPr lang="en-US" sz="1600" dirty="0">
                <a:solidFill>
                  <a:prstClr val="black"/>
                </a:solidFill>
                <a:latin typeface="Corbel" panose="020B0503020204020204" pitchFamily="34" charset="0"/>
              </a:rPr>
              <a:t>(4-year schools) – the cost to live on campus, plus a meal plan</a:t>
            </a:r>
          </a:p>
          <a:p>
            <a:pPr marL="228600" marR="0" lvl="0" indent="-2286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Books</a:t>
            </a:r>
          </a:p>
          <a:p>
            <a:pPr lvl="1">
              <a:lnSpc>
                <a:spcPct val="100000"/>
              </a:lnSpc>
              <a:spcBef>
                <a:spcPts val="0"/>
              </a:spcBef>
              <a:buSzPct val="75000"/>
              <a:buFont typeface="Wingdings" panose="05000000000000000000" pitchFamily="2" charset="2"/>
              <a:buChar char="q"/>
              <a:defRPr/>
            </a:pPr>
            <a:r>
              <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$500-$600/ semester</a:t>
            </a:r>
          </a:p>
          <a:p>
            <a:pPr marL="228600" marR="0" lvl="0" indent="-2286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q"/>
              <a:tabLst/>
              <a:defRPr/>
            </a:pPr>
            <a:r>
              <a:rPr lang="en-US" sz="2000" dirty="0">
                <a:solidFill>
                  <a:prstClr val="black"/>
                </a:solidFill>
                <a:latin typeface="Corbel" panose="020B0503020204020204" pitchFamily="34" charset="0"/>
              </a:rPr>
              <a:t>Supplies</a:t>
            </a:r>
          </a:p>
          <a:p>
            <a:pPr marL="228600" marR="0" lvl="0" indent="-2286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Transportation</a:t>
            </a:r>
          </a:p>
          <a:p>
            <a:pPr lvl="1">
              <a:lnSpc>
                <a:spcPct val="100000"/>
              </a:lnSpc>
              <a:spcBef>
                <a:spcPts val="0"/>
              </a:spcBef>
              <a:buSzPct val="75000"/>
              <a:buFont typeface="Wingdings" panose="05000000000000000000" pitchFamily="2" charset="2"/>
              <a:buChar char="q"/>
              <a:defRPr/>
            </a:pPr>
            <a:r>
              <a:rPr lang="en-US" sz="1600" dirty="0">
                <a:solidFill>
                  <a:prstClr val="black"/>
                </a:solidFill>
                <a:latin typeface="Corbel" panose="020B0503020204020204" pitchFamily="34" charset="0"/>
              </a:rPr>
              <a:t>Parking permits </a:t>
            </a:r>
            <a:endParaRPr kumimoji="0" lang="en-US" sz="16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q"/>
              <a:tabLst/>
              <a:defRPr/>
            </a:pPr>
            <a:r>
              <a:rPr lang="en-US" sz="2000" dirty="0">
                <a:solidFill>
                  <a:prstClr val="black"/>
                </a:solidFill>
                <a:latin typeface="Corbel" panose="020B0503020204020204" pitchFamily="34" charset="0"/>
              </a:rPr>
              <a:t>Personal Expenses</a:t>
            </a:r>
          </a:p>
          <a:p>
            <a:pPr marL="228600" marR="0" lvl="0" indent="-228600" algn="l" defTabSz="914400" rtl="0" eaLnBrk="1" fontAlgn="auto" latinLnBrk="0" hangingPunct="1">
              <a:lnSpc>
                <a:spcPct val="100000"/>
              </a:lnSpc>
              <a:spcBef>
                <a:spcPts val="0"/>
              </a:spcBef>
              <a:spcAft>
                <a:spcPts val="0"/>
              </a:spcAft>
              <a:buClrTx/>
              <a:buSzPct val="75000"/>
              <a:buFont typeface="Wingdings" panose="05000000000000000000" pitchFamily="2" charset="2"/>
              <a:buChar char="q"/>
              <a:tabLst/>
              <a:defRPr/>
            </a:pPr>
            <a:endPar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Pct val="75000"/>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hlinkClick r:id="rId3"/>
              </a:rPr>
              <a:t>https://collegecost.ed.gov/net-price</a:t>
            </a: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p:txBody>
      </p:sp>
    </p:spTree>
    <p:extLst>
      <p:ext uri="{BB962C8B-B14F-4D97-AF65-F5344CB8AC3E}">
        <p14:creationId xmlns:p14="http://schemas.microsoft.com/office/powerpoint/2010/main" val="1939277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need for increased resources for students navigating financial aid  systems - The Tufts Daily">
            <a:extLst>
              <a:ext uri="{FF2B5EF4-FFF2-40B4-BE49-F238E27FC236}">
                <a16:creationId xmlns:a16="http://schemas.microsoft.com/office/drawing/2014/main" id="{1E499654-2C06-4A3B-A820-1C56AB7D0F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3" r="35935"/>
          <a:stretch/>
        </p:blipFill>
        <p:spPr bwMode="auto">
          <a:xfrm>
            <a:off x="9321943" y="1772121"/>
            <a:ext cx="2870057" cy="50858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864704"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Maintaining Financial Aid Eligibility</a:t>
            </a:r>
            <a:endParaRPr lang="en-US" dirty="0"/>
          </a:p>
        </p:txBody>
      </p:sp>
      <p:sp>
        <p:nvSpPr>
          <p:cNvPr id="7" name="Content Placeholder 2">
            <a:extLst>
              <a:ext uri="{FF2B5EF4-FFF2-40B4-BE49-F238E27FC236}">
                <a16:creationId xmlns:a16="http://schemas.microsoft.com/office/drawing/2014/main" id="{0186CE3E-7AF0-4A56-B491-DD4A181CEB2F}"/>
              </a:ext>
            </a:extLst>
          </p:cNvPr>
          <p:cNvSpPr>
            <a:spLocks noGrp="1"/>
          </p:cNvSpPr>
          <p:nvPr>
            <p:ph idx="1"/>
          </p:nvPr>
        </p:nvSpPr>
        <p:spPr>
          <a:xfrm>
            <a:off x="864704" y="2340057"/>
            <a:ext cx="4318591" cy="4351338"/>
          </a:xfrm>
        </p:spPr>
        <p:txBody>
          <a:bodyPr>
            <a:noAutofit/>
          </a:bodyPr>
          <a:lstStyle/>
          <a:p>
            <a:pPr marL="0" indent="0">
              <a:spcBef>
                <a:spcPts val="0"/>
              </a:spcBef>
              <a:spcAft>
                <a:spcPts val="600"/>
              </a:spcAft>
              <a:buSzPct val="75000"/>
              <a:buNone/>
              <a:defRPr/>
            </a:pPr>
            <a:r>
              <a:rPr lang="en-US" sz="2400" dirty="0">
                <a:latin typeface="Corbel" panose="020B0503020204020204" pitchFamily="34" charset="0"/>
              </a:rPr>
              <a:t>67% Rule</a:t>
            </a:r>
          </a:p>
          <a:p>
            <a:pPr>
              <a:spcBef>
                <a:spcPts val="0"/>
              </a:spcBef>
              <a:spcAft>
                <a:spcPts val="600"/>
              </a:spcAft>
              <a:buSzPct val="75000"/>
              <a:defRPr/>
            </a:pPr>
            <a:r>
              <a:rPr lang="en-US" sz="1600" dirty="0">
                <a:latin typeface="Corbel" panose="020B0503020204020204" pitchFamily="34" charset="0"/>
              </a:rPr>
              <a:t>Students must COMPLETE 66.6% of the courses each semester</a:t>
            </a:r>
          </a:p>
          <a:p>
            <a:pPr lvl="1">
              <a:spcBef>
                <a:spcPts val="0"/>
              </a:spcBef>
              <a:spcAft>
                <a:spcPts val="600"/>
              </a:spcAft>
              <a:buSzPct val="75000"/>
              <a:defRPr/>
            </a:pPr>
            <a:r>
              <a:rPr lang="en-US" sz="1400" dirty="0">
                <a:latin typeface="Corbel" panose="020B0503020204020204" pitchFamily="34" charset="0"/>
              </a:rPr>
              <a:t>COMPLETE = earn a grade of D or higher.</a:t>
            </a:r>
          </a:p>
          <a:p>
            <a:pPr lvl="1">
              <a:spcBef>
                <a:spcPts val="0"/>
              </a:spcBef>
              <a:spcAft>
                <a:spcPts val="600"/>
              </a:spcAft>
              <a:buSzPct val="75000"/>
              <a:defRPr/>
            </a:pPr>
            <a:r>
              <a:rPr lang="en-US" sz="1400" dirty="0">
                <a:latin typeface="Corbel" panose="020B0503020204020204" pitchFamily="34" charset="0"/>
              </a:rPr>
              <a:t>Grades of F, U, R, or W are not completed courses. </a:t>
            </a:r>
          </a:p>
          <a:p>
            <a:pPr marL="0" marR="0" lvl="0" indent="0" defTabSz="914400" rtl="0" eaLnBrk="1" fontAlgn="auto" latinLnBrk="0" hangingPunct="1">
              <a:spcBef>
                <a:spcPts val="0"/>
              </a:spcBef>
              <a:spcAft>
                <a:spcPts val="600"/>
              </a:spcAft>
              <a:buClrTx/>
              <a:buSzPct val="75000"/>
              <a:buNone/>
              <a:tabLst/>
              <a:defRPr/>
            </a:pPr>
            <a:endParaRPr lang="en-US" sz="1000" b="1" dirty="0">
              <a:latin typeface="Corbel" panose="020B0503020204020204" pitchFamily="34" charset="0"/>
            </a:endParaRPr>
          </a:p>
          <a:p>
            <a:pPr marL="0" marR="0" lvl="0" indent="0" defTabSz="914400" rtl="0" eaLnBrk="1" fontAlgn="auto" latinLnBrk="0" hangingPunct="1">
              <a:spcBef>
                <a:spcPts val="0"/>
              </a:spcBef>
              <a:spcAft>
                <a:spcPts val="600"/>
              </a:spcAft>
              <a:buClrTx/>
              <a:buSzPct val="75000"/>
              <a:buNone/>
              <a:tabLst/>
              <a:defRPr/>
            </a:pPr>
            <a:r>
              <a:rPr lang="en-US" sz="2400" dirty="0">
                <a:latin typeface="Corbel" panose="020B0503020204020204" pitchFamily="34" charset="0"/>
              </a:rPr>
              <a:t>GPA Rule</a:t>
            </a:r>
            <a:r>
              <a:rPr lang="en-US" sz="2000" dirty="0">
                <a:latin typeface="Corbel" panose="020B0503020204020204" pitchFamily="34" charset="0"/>
              </a:rPr>
              <a:t> </a:t>
            </a:r>
          </a:p>
          <a:p>
            <a:pPr>
              <a:spcBef>
                <a:spcPts val="0"/>
              </a:spcBef>
              <a:spcAft>
                <a:spcPts val="600"/>
              </a:spcAft>
              <a:buSzPct val="75000"/>
              <a:defRPr/>
            </a:pPr>
            <a:r>
              <a:rPr lang="en-US" sz="1600" dirty="0">
                <a:latin typeface="Corbel" panose="020B0503020204020204" pitchFamily="34" charset="0"/>
              </a:rPr>
              <a:t>Students must maintain a satisfactory GPA (this varies depending on the number of credits completed) </a:t>
            </a:r>
          </a:p>
          <a:p>
            <a:pPr lvl="1">
              <a:spcBef>
                <a:spcPts val="0"/>
              </a:spcBef>
              <a:spcAft>
                <a:spcPts val="600"/>
              </a:spcAft>
              <a:buSzPct val="75000"/>
              <a:defRPr/>
            </a:pPr>
            <a:r>
              <a:rPr lang="en-US" sz="1400" dirty="0">
                <a:latin typeface="Corbel" panose="020B0503020204020204" pitchFamily="34" charset="0"/>
              </a:rPr>
              <a:t>By 30 credits – you must have at least a 2.0</a:t>
            </a:r>
          </a:p>
          <a:p>
            <a:pPr marL="0" indent="0">
              <a:spcBef>
                <a:spcPts val="0"/>
              </a:spcBef>
              <a:spcAft>
                <a:spcPts val="600"/>
              </a:spcAft>
              <a:buSzPct val="75000"/>
              <a:buNone/>
              <a:defRPr/>
            </a:pPr>
            <a:endParaRPr lang="en-US" sz="1000" dirty="0">
              <a:latin typeface="Corbel" panose="020B0503020204020204" pitchFamily="34" charset="0"/>
            </a:endParaRPr>
          </a:p>
          <a:p>
            <a:pPr>
              <a:spcBef>
                <a:spcPts val="0"/>
              </a:spcBef>
              <a:spcAft>
                <a:spcPts val="600"/>
              </a:spcAft>
              <a:buSzPct val="75000"/>
              <a:defRPr/>
            </a:pPr>
            <a:endParaRPr lang="en-US" sz="2000" dirty="0">
              <a:latin typeface="Corbel" panose="020B0503020204020204" pitchFamily="34" charset="0"/>
            </a:endParaRPr>
          </a:p>
          <a:p>
            <a:pPr>
              <a:spcBef>
                <a:spcPts val="0"/>
              </a:spcBef>
              <a:spcAft>
                <a:spcPts val="600"/>
              </a:spcAft>
              <a:buSzPct val="75000"/>
              <a:defRPr/>
            </a:pPr>
            <a:endParaRPr lang="en-US" sz="2000" dirty="0">
              <a:solidFill>
                <a:schemeClr val="accent6">
                  <a:lumMod val="75000"/>
                </a:schemeClr>
              </a:solidFill>
              <a:latin typeface="Corbel" panose="020B0503020204020204" pitchFamily="34" charset="0"/>
            </a:endParaRPr>
          </a:p>
        </p:txBody>
      </p:sp>
      <p:sp>
        <p:nvSpPr>
          <p:cNvPr id="9" name="TextBox 8">
            <a:extLst>
              <a:ext uri="{FF2B5EF4-FFF2-40B4-BE49-F238E27FC236}">
                <a16:creationId xmlns:a16="http://schemas.microsoft.com/office/drawing/2014/main" id="{4CC595D0-9F8A-4DAE-8039-028C215A6F7F}"/>
              </a:ext>
            </a:extLst>
          </p:cNvPr>
          <p:cNvSpPr txBox="1"/>
          <p:nvPr/>
        </p:nvSpPr>
        <p:spPr>
          <a:xfrm>
            <a:off x="5875375" y="2340057"/>
            <a:ext cx="4066067" cy="2569934"/>
          </a:xfrm>
          <a:prstGeom prst="rect">
            <a:avLst/>
          </a:prstGeom>
          <a:noFill/>
        </p:spPr>
        <p:txBody>
          <a:bodyPr wrap="square">
            <a:spAutoFit/>
          </a:bodyPr>
          <a:lstStyle/>
          <a:p>
            <a:pPr marL="0" indent="0">
              <a:spcBef>
                <a:spcPts val="0"/>
              </a:spcBef>
              <a:spcAft>
                <a:spcPts val="600"/>
              </a:spcAft>
              <a:buSzPct val="75000"/>
              <a:buNone/>
              <a:defRPr/>
            </a:pPr>
            <a:r>
              <a:rPr lang="en-US" sz="2400" dirty="0">
                <a:latin typeface="Corbel" panose="020B0503020204020204" pitchFamily="34" charset="0"/>
              </a:rPr>
              <a:t>150% Rule</a:t>
            </a:r>
          </a:p>
          <a:p>
            <a:pPr marL="285750" indent="-285750">
              <a:buFont typeface="Arial" panose="020B0604020202020204" pitchFamily="34" charset="0"/>
              <a:buChar char="•"/>
            </a:pPr>
            <a:r>
              <a:rPr lang="en-US" sz="1600" i="0" dirty="0">
                <a:effectLst/>
                <a:latin typeface="Corbel" panose="020B0503020204020204" pitchFamily="34" charset="0"/>
              </a:rPr>
              <a:t>You cannot take more than 150% of the total credits required to complete the degree</a:t>
            </a:r>
          </a:p>
          <a:p>
            <a:pPr marL="285750" indent="-285750">
              <a:buFont typeface="Arial" panose="020B0604020202020204" pitchFamily="34" charset="0"/>
              <a:buChar char="•"/>
            </a:pPr>
            <a:endParaRPr lang="en-US" sz="1400" dirty="0">
              <a:latin typeface="Corbel" panose="020B0503020204020204" pitchFamily="34" charset="0"/>
            </a:endParaRPr>
          </a:p>
          <a:p>
            <a:pPr marL="285750" indent="-285750">
              <a:buFont typeface="Arial" panose="020B0604020202020204" pitchFamily="34" charset="0"/>
              <a:buChar char="•"/>
            </a:pPr>
            <a:endParaRPr lang="en-US" sz="1400" dirty="0">
              <a:latin typeface="Corbel" panose="020B0503020204020204" pitchFamily="34" charset="0"/>
            </a:endParaRPr>
          </a:p>
          <a:p>
            <a:endParaRPr lang="en-US" sz="1600" dirty="0">
              <a:latin typeface="Corbel" panose="020B0503020204020204" pitchFamily="34" charset="0"/>
            </a:endParaRPr>
          </a:p>
          <a:p>
            <a:r>
              <a:rPr lang="en-US" sz="2400" dirty="0">
                <a:latin typeface="Corbel" panose="020B0503020204020204" pitchFamily="34" charset="0"/>
              </a:rPr>
              <a:t>Pell Lifetime Limit </a:t>
            </a:r>
          </a:p>
          <a:p>
            <a:pPr marL="285750" indent="-285750">
              <a:buFont typeface="Arial" panose="020B0604020202020204" pitchFamily="34" charset="0"/>
              <a:buChar char="•"/>
            </a:pPr>
            <a:r>
              <a:rPr lang="en-US" sz="1600" dirty="0">
                <a:latin typeface="Corbel" panose="020B0503020204020204" pitchFamily="34" charset="0"/>
              </a:rPr>
              <a:t>6 years as a full-time student </a:t>
            </a:r>
            <a:endParaRPr lang="en-US" sz="1600" i="0" dirty="0">
              <a:effectLst/>
              <a:latin typeface="Corbel" panose="020B0503020204020204" pitchFamily="34" charset="0"/>
            </a:endParaRPr>
          </a:p>
        </p:txBody>
      </p:sp>
      <p:sp>
        <p:nvSpPr>
          <p:cNvPr id="11" name="TextBox 10">
            <a:extLst>
              <a:ext uri="{FF2B5EF4-FFF2-40B4-BE49-F238E27FC236}">
                <a16:creationId xmlns:a16="http://schemas.microsoft.com/office/drawing/2014/main" id="{8A6A3E75-2E04-4696-B876-FD5F37C82AE7}"/>
              </a:ext>
            </a:extLst>
          </p:cNvPr>
          <p:cNvSpPr txBox="1"/>
          <p:nvPr/>
        </p:nvSpPr>
        <p:spPr>
          <a:xfrm>
            <a:off x="864704" y="1070846"/>
            <a:ext cx="10634330" cy="815608"/>
          </a:xfrm>
          <a:prstGeom prst="rect">
            <a:avLst/>
          </a:prstGeom>
          <a:noFill/>
        </p:spPr>
        <p:txBody>
          <a:bodyPr wrap="square">
            <a:spAutoFit/>
          </a:bodyPr>
          <a:lstStyle/>
          <a:p>
            <a:pPr marL="0" marR="0" lvl="0" indent="0" defTabSz="914400" rtl="0" eaLnBrk="1" fontAlgn="auto" latinLnBrk="0" hangingPunct="1">
              <a:spcBef>
                <a:spcPts val="0"/>
              </a:spcBef>
              <a:spcAft>
                <a:spcPts val="600"/>
              </a:spcAft>
              <a:buClrTx/>
              <a:buSzPct val="75000"/>
              <a:buNone/>
              <a:tabLst/>
              <a:defRPr/>
            </a:pPr>
            <a:r>
              <a:rPr lang="en-US" sz="2400" b="1" i="0" dirty="0">
                <a:solidFill>
                  <a:schemeClr val="accent6">
                    <a:lumMod val="75000"/>
                  </a:schemeClr>
                </a:solidFill>
                <a:effectLst/>
                <a:latin typeface="Corbel" panose="020B0503020204020204" pitchFamily="34" charset="0"/>
              </a:rPr>
              <a:t>Satisfactory Academic Progress </a:t>
            </a:r>
          </a:p>
          <a:p>
            <a:pPr marL="0" marR="0" lvl="0" indent="0" defTabSz="914400" rtl="0" eaLnBrk="1" fontAlgn="auto" latinLnBrk="0" hangingPunct="1">
              <a:spcBef>
                <a:spcPts val="0"/>
              </a:spcBef>
              <a:spcAft>
                <a:spcPts val="600"/>
              </a:spcAft>
              <a:buClrTx/>
              <a:buSzPct val="75000"/>
              <a:buNone/>
              <a:tabLst/>
              <a:defRPr/>
            </a:pPr>
            <a:r>
              <a:rPr lang="en-US" b="1" dirty="0">
                <a:solidFill>
                  <a:schemeClr val="accent6">
                    <a:lumMod val="75000"/>
                  </a:schemeClr>
                </a:solidFill>
                <a:latin typeface="Corbel" panose="020B0503020204020204" pitchFamily="34" charset="0"/>
              </a:rPr>
              <a:t>To remain eligible for financial aid, students need to continue to make progress toward their degree.</a:t>
            </a:r>
            <a:endParaRPr lang="en-US" b="1" i="0" dirty="0">
              <a:solidFill>
                <a:schemeClr val="accent6">
                  <a:lumMod val="75000"/>
                </a:schemeClr>
              </a:solidFill>
              <a:effectLst/>
              <a:latin typeface="Corbel" panose="020B0503020204020204" pitchFamily="34" charset="0"/>
            </a:endParaRPr>
          </a:p>
        </p:txBody>
      </p:sp>
    </p:spTree>
    <p:extLst>
      <p:ext uri="{BB962C8B-B14F-4D97-AF65-F5344CB8AC3E}">
        <p14:creationId xmlns:p14="http://schemas.microsoft.com/office/powerpoint/2010/main" val="1210624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2A8F04-D21D-49CF-8593-A071ACD3CCCD}"/>
              </a:ext>
            </a:extLst>
          </p:cNvPr>
          <p:cNvPicPr>
            <a:picLocks noChangeAspect="1"/>
          </p:cNvPicPr>
          <p:nvPr/>
        </p:nvPicPr>
        <p:blipFill>
          <a:blip r:embed="rId2"/>
          <a:stretch>
            <a:fillRect/>
          </a:stretch>
        </p:blipFill>
        <p:spPr>
          <a:xfrm>
            <a:off x="0" y="0"/>
            <a:ext cx="2746912" cy="6858000"/>
          </a:xfrm>
          <a:prstGeom prst="rect">
            <a:avLst/>
          </a:prstGeom>
        </p:spPr>
      </p:pic>
      <p:sp>
        <p:nvSpPr>
          <p:cNvPr id="6" name="TextBox 5">
            <a:extLst>
              <a:ext uri="{FF2B5EF4-FFF2-40B4-BE49-F238E27FC236}">
                <a16:creationId xmlns:a16="http://schemas.microsoft.com/office/drawing/2014/main" id="{3074B29D-D5A7-4BEE-98DE-581C1AC93D0C}"/>
              </a:ext>
            </a:extLst>
          </p:cNvPr>
          <p:cNvSpPr txBox="1"/>
          <p:nvPr/>
        </p:nvSpPr>
        <p:spPr>
          <a:xfrm>
            <a:off x="3157870" y="393404"/>
            <a:ext cx="8804974" cy="923330"/>
          </a:xfrm>
          <a:prstGeom prst="rect">
            <a:avLst/>
          </a:prstGeom>
          <a:noFill/>
        </p:spPr>
        <p:txBody>
          <a:bodyPr wrap="none" rtlCol="0">
            <a:spAutoFit/>
          </a:bodyPr>
          <a:lstStyle/>
          <a:p>
            <a:r>
              <a:rPr lang="en-US" sz="5400" dirty="0">
                <a:latin typeface="Corbel" panose="020B0503020204020204" pitchFamily="34" charset="0"/>
              </a:rPr>
              <a:t>December: NOVA Application </a:t>
            </a:r>
          </a:p>
        </p:txBody>
      </p:sp>
      <p:sp>
        <p:nvSpPr>
          <p:cNvPr id="9" name="TextBox 8">
            <a:extLst>
              <a:ext uri="{FF2B5EF4-FFF2-40B4-BE49-F238E27FC236}">
                <a16:creationId xmlns:a16="http://schemas.microsoft.com/office/drawing/2014/main" id="{C9179DAE-1360-4388-B2F5-9357D2585D9D}"/>
              </a:ext>
            </a:extLst>
          </p:cNvPr>
          <p:cNvSpPr txBox="1"/>
          <p:nvPr/>
        </p:nvSpPr>
        <p:spPr>
          <a:xfrm>
            <a:off x="8463039" y="6370030"/>
            <a:ext cx="3499805" cy="369332"/>
          </a:xfrm>
          <a:prstGeom prst="rect">
            <a:avLst/>
          </a:prstGeom>
          <a:noFill/>
        </p:spPr>
        <p:txBody>
          <a:bodyPr wrap="none" rtlCol="0">
            <a:spAutoFit/>
          </a:bodyPr>
          <a:lstStyle/>
          <a:p>
            <a:pPr algn="ctr"/>
            <a:r>
              <a:rPr lang="en-US" b="1" dirty="0">
                <a:solidFill>
                  <a:srgbClr val="046A38"/>
                </a:solidFill>
              </a:rPr>
              <a:t>Amanda Wilder </a:t>
            </a:r>
            <a:r>
              <a:rPr lang="en-US" b="1" dirty="0">
                <a:solidFill>
                  <a:srgbClr val="C99700"/>
                </a:solidFill>
              </a:rPr>
              <a:t>awilder@nvcc.edu</a:t>
            </a:r>
          </a:p>
        </p:txBody>
      </p:sp>
      <p:sp>
        <p:nvSpPr>
          <p:cNvPr id="2" name="TextBox 1">
            <a:extLst>
              <a:ext uri="{FF2B5EF4-FFF2-40B4-BE49-F238E27FC236}">
                <a16:creationId xmlns:a16="http://schemas.microsoft.com/office/drawing/2014/main" id="{282049F7-4B9D-4FAE-91B6-E21083758D60}"/>
              </a:ext>
            </a:extLst>
          </p:cNvPr>
          <p:cNvSpPr txBox="1"/>
          <p:nvPr/>
        </p:nvSpPr>
        <p:spPr>
          <a:xfrm>
            <a:off x="3157870" y="1993900"/>
            <a:ext cx="8259430" cy="3139321"/>
          </a:xfrm>
          <a:prstGeom prst="rect">
            <a:avLst/>
          </a:prstGeom>
          <a:noFill/>
        </p:spPr>
        <p:txBody>
          <a:bodyPr wrap="square" rtlCol="0">
            <a:spAutoFit/>
          </a:bodyPr>
          <a:lstStyle/>
          <a:p>
            <a:r>
              <a:rPr lang="en-US" dirty="0"/>
              <a:t>Please make sure that you know the following information in order to complete the NOVA application: </a:t>
            </a:r>
          </a:p>
          <a:p>
            <a:pPr marL="285750" indent="-285750">
              <a:buFont typeface="Arial" panose="020B0604020202020204" pitchFamily="34" charset="0"/>
              <a:buChar char="•"/>
            </a:pPr>
            <a:r>
              <a:rPr lang="en-US" dirty="0"/>
              <a:t>Full legal name as it appears on government documentation</a:t>
            </a:r>
          </a:p>
          <a:p>
            <a:pPr marL="285750" indent="-285750">
              <a:buFont typeface="Arial" panose="020B0604020202020204" pitchFamily="34" charset="0"/>
              <a:buChar char="•"/>
            </a:pPr>
            <a:r>
              <a:rPr lang="en-US" b="1" dirty="0">
                <a:solidFill>
                  <a:schemeClr val="accent6">
                    <a:lumMod val="75000"/>
                  </a:schemeClr>
                </a:solidFill>
              </a:rPr>
              <a:t>Social Security Number</a:t>
            </a:r>
            <a:r>
              <a:rPr lang="en-US" dirty="0"/>
              <a:t>, if applicable </a:t>
            </a:r>
          </a:p>
          <a:p>
            <a:pPr marL="742950" lvl="1" indent="-285750">
              <a:buFont typeface="Arial" panose="020B0604020202020204" pitchFamily="34" charset="0"/>
              <a:buChar char="•"/>
            </a:pPr>
            <a:r>
              <a:rPr lang="en-US" dirty="0"/>
              <a:t>You must include your SSN if applying for financial aid</a:t>
            </a:r>
          </a:p>
          <a:p>
            <a:pPr marL="285750" indent="-285750">
              <a:buFont typeface="Arial" panose="020B0604020202020204" pitchFamily="34" charset="0"/>
              <a:buChar char="•"/>
            </a:pPr>
            <a:r>
              <a:rPr lang="en-US" dirty="0"/>
              <a:t>ATTN: Students with Permanent Resident Status</a:t>
            </a:r>
          </a:p>
          <a:p>
            <a:pPr marL="742950" lvl="1" indent="-285750">
              <a:buFont typeface="Arial" panose="020B0604020202020204" pitchFamily="34" charset="0"/>
              <a:buChar char="•"/>
            </a:pPr>
            <a:r>
              <a:rPr lang="en-US" dirty="0"/>
              <a:t>If you or your parents hold a </a:t>
            </a:r>
            <a:r>
              <a:rPr lang="en-US" b="1" dirty="0">
                <a:solidFill>
                  <a:schemeClr val="accent6">
                    <a:lumMod val="75000"/>
                  </a:schemeClr>
                </a:solidFill>
              </a:rPr>
              <a:t>permanent resident or green card</a:t>
            </a:r>
            <a:r>
              <a:rPr lang="en-US" dirty="0"/>
              <a:t>, you MUST provide that number on your NOVA application.  Please have that number with you when applying.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327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C7413-EB31-4B0F-B446-44E6CCC05F0D}"/>
              </a:ext>
            </a:extLst>
          </p:cNvPr>
          <p:cNvSpPr>
            <a:spLocks noGrp="1"/>
          </p:cNvSpPr>
          <p:nvPr>
            <p:ph type="title"/>
          </p:nvPr>
        </p:nvSpPr>
        <p:spPr>
          <a:xfrm>
            <a:off x="489123" y="2084439"/>
            <a:ext cx="4944152" cy="1622321"/>
          </a:xfrm>
        </p:spPr>
        <p:txBody>
          <a:bodyPr>
            <a:normAutofit/>
          </a:bodyPr>
          <a:lstStyle/>
          <a:p>
            <a:r>
              <a:rPr lang="en-US" b="1" dirty="0">
                <a:effectLst>
                  <a:outerShdw blurRad="38100" dist="38100" dir="2700000" algn="tl">
                    <a:srgbClr val="000000">
                      <a:alpha val="43137"/>
                    </a:srgbClr>
                  </a:outerShdw>
                </a:effectLst>
                <a:latin typeface="Corbel" panose="020B0503020204020204" pitchFamily="34" charset="0"/>
              </a:rPr>
              <a:t>Net Cost</a:t>
            </a:r>
            <a:endParaRPr lang="en-US" b="1" i="1" dirty="0">
              <a:effectLst>
                <a:outerShdw blurRad="38100" dist="38100" dir="2700000" algn="tl">
                  <a:srgbClr val="000000">
                    <a:alpha val="43137"/>
                  </a:srgbClr>
                </a:outerShdw>
              </a:effectLst>
              <a:latin typeface="Corbel" panose="020B0503020204020204" pitchFamily="34" charset="0"/>
            </a:endParaRPr>
          </a:p>
        </p:txBody>
      </p:sp>
      <p:sp>
        <p:nvSpPr>
          <p:cNvPr id="8" name="Content Placeholder 2">
            <a:extLst>
              <a:ext uri="{FF2B5EF4-FFF2-40B4-BE49-F238E27FC236}">
                <a16:creationId xmlns:a16="http://schemas.microsoft.com/office/drawing/2014/main" id="{D2074EE2-48DD-4AC3-9D43-E6A93C1BD627}"/>
              </a:ext>
            </a:extLst>
          </p:cNvPr>
          <p:cNvSpPr>
            <a:spLocks noGrp="1"/>
          </p:cNvSpPr>
          <p:nvPr>
            <p:ph idx="1"/>
          </p:nvPr>
        </p:nvSpPr>
        <p:spPr>
          <a:xfrm>
            <a:off x="489123" y="2895599"/>
            <a:ext cx="4944151" cy="3785419"/>
          </a:xfrm>
        </p:spPr>
        <p:txBody>
          <a:bodyPr>
            <a:normAutofit/>
          </a:bodyPr>
          <a:lstStyle/>
          <a:p>
            <a:pPr marL="0" marR="0" lvl="0" indent="0" defTabSz="914400" rtl="0" eaLnBrk="1" fontAlgn="auto" latinLnBrk="0" hangingPunct="1">
              <a:spcBef>
                <a:spcPts val="0"/>
              </a:spcBef>
              <a:spcAft>
                <a:spcPts val="600"/>
              </a:spcAft>
              <a:buClrTx/>
              <a:buSzPct val="75000"/>
              <a:buNone/>
              <a:tabLst/>
              <a:defRPr/>
            </a:pPr>
            <a:endParaRPr lang="en-US" sz="2400" dirty="0">
              <a:latin typeface="Corbel" panose="020B0503020204020204" pitchFamily="34" charset="0"/>
            </a:endParaRPr>
          </a:p>
          <a:p>
            <a:pPr marL="0" marR="0" lvl="0" indent="0" defTabSz="914400" rtl="0" eaLnBrk="1" fontAlgn="auto" latinLnBrk="0" hangingPunct="1">
              <a:spcBef>
                <a:spcPts val="0"/>
              </a:spcBef>
              <a:spcAft>
                <a:spcPts val="600"/>
              </a:spcAft>
              <a:buClrTx/>
              <a:buSzPct val="75000"/>
              <a:buNone/>
              <a:tabLst/>
              <a:defRPr/>
            </a:pPr>
            <a:r>
              <a:rPr lang="en-US" sz="2400" dirty="0">
                <a:latin typeface="Corbel" panose="020B0503020204020204" pitchFamily="34" charset="0"/>
              </a:rPr>
              <a:t>Assumptions: </a:t>
            </a:r>
          </a:p>
          <a:p>
            <a:pPr marR="0" lvl="0" defTabSz="914400" rtl="0" eaLnBrk="1" fontAlgn="auto" latinLnBrk="0" hangingPunct="1">
              <a:spcBef>
                <a:spcPts val="0"/>
              </a:spcBef>
              <a:spcAft>
                <a:spcPts val="600"/>
              </a:spcAft>
              <a:buClrTx/>
              <a:buSzPct val="75000"/>
              <a:tabLst/>
              <a:defRPr/>
            </a:pPr>
            <a:r>
              <a:rPr lang="en-US" sz="2400" dirty="0">
                <a:latin typeface="Corbel" panose="020B0503020204020204" pitchFamily="34" charset="0"/>
              </a:rPr>
              <a:t>EFC $1000</a:t>
            </a:r>
          </a:p>
          <a:p>
            <a:pPr marR="0" lvl="0" defTabSz="914400" rtl="0" eaLnBrk="1" fontAlgn="auto" latinLnBrk="0" hangingPunct="1">
              <a:spcBef>
                <a:spcPts val="0"/>
              </a:spcBef>
              <a:spcAft>
                <a:spcPts val="600"/>
              </a:spcAft>
              <a:buClrTx/>
              <a:buSzPct val="75000"/>
              <a:tabLst/>
              <a:defRPr/>
            </a:pPr>
            <a:r>
              <a:rPr lang="en-US" sz="2400" dirty="0">
                <a:latin typeface="Corbel" panose="020B0503020204020204" pitchFamily="34" charset="0"/>
              </a:rPr>
              <a:t>High School GPA 3.0</a:t>
            </a:r>
          </a:p>
        </p:txBody>
      </p:sp>
      <p:sp>
        <p:nvSpPr>
          <p:cNvPr id="13" name="Rectangle 12">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5EA5BEFB-8A29-4C11-95C2-B878E0A58B2C}"/>
              </a:ext>
            </a:extLst>
          </p:cNvPr>
          <p:cNvPicPr>
            <a:picLocks noChangeAspect="1"/>
          </p:cNvPicPr>
          <p:nvPr/>
        </p:nvPicPr>
        <p:blipFill>
          <a:blip r:embed="rId2"/>
          <a:stretch>
            <a:fillRect/>
          </a:stretch>
        </p:blipFill>
        <p:spPr>
          <a:xfrm>
            <a:off x="6904709" y="1090038"/>
            <a:ext cx="4475531" cy="4674676"/>
          </a:xfrm>
          <a:prstGeom prst="rect">
            <a:avLst/>
          </a:prstGeom>
          <a:effectLst/>
        </p:spPr>
      </p:pic>
      <p:pic>
        <p:nvPicPr>
          <p:cNvPr id="9" name="Picture 8">
            <a:extLst>
              <a:ext uri="{FF2B5EF4-FFF2-40B4-BE49-F238E27FC236}">
                <a16:creationId xmlns:a16="http://schemas.microsoft.com/office/drawing/2014/main" id="{152D55DA-41F8-4514-9C14-3F62C54D3E00}"/>
              </a:ext>
            </a:extLst>
          </p:cNvPr>
          <p:cNvPicPr>
            <a:picLocks noChangeAspect="1"/>
          </p:cNvPicPr>
          <p:nvPr/>
        </p:nvPicPr>
        <p:blipFill>
          <a:blip r:embed="rId3"/>
          <a:stretch>
            <a:fillRect/>
          </a:stretch>
        </p:blipFill>
        <p:spPr>
          <a:xfrm>
            <a:off x="489123" y="1547238"/>
            <a:ext cx="5119613" cy="682615"/>
          </a:xfrm>
          <a:prstGeom prst="rect">
            <a:avLst/>
          </a:prstGeom>
        </p:spPr>
      </p:pic>
    </p:spTree>
    <p:extLst>
      <p:ext uri="{BB962C8B-B14F-4D97-AF65-F5344CB8AC3E}">
        <p14:creationId xmlns:p14="http://schemas.microsoft.com/office/powerpoint/2010/main" val="118898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53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DC7413-EB31-4B0F-B446-44E6CCC05F0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dirty="0">
                <a:solidFill>
                  <a:schemeClr val="accent4"/>
                </a:solidFill>
                <a:effectLst>
                  <a:outerShdw blurRad="38100" dist="38100" dir="2700000" algn="tl">
                    <a:srgbClr val="000000">
                      <a:alpha val="43137"/>
                    </a:srgbClr>
                  </a:outerShdw>
                </a:effectLst>
                <a:latin typeface="+mj-lt"/>
                <a:ea typeface="+mj-ea"/>
                <a:cs typeface="+mj-cs"/>
              </a:rPr>
              <a:t>George Mason University</a:t>
            </a:r>
            <a:endParaRPr lang="en-US" sz="2600" b="1" i="1" kern="1200" dirty="0">
              <a:solidFill>
                <a:schemeClr val="accent4"/>
              </a:solidFill>
              <a:effectLst>
                <a:outerShdw blurRad="38100" dist="38100" dir="2700000" algn="tl">
                  <a:srgbClr val="000000">
                    <a:alpha val="43137"/>
                  </a:srgbClr>
                </a:outerShdw>
              </a:effectLst>
              <a:latin typeface="+mj-lt"/>
              <a:ea typeface="+mj-ea"/>
              <a:cs typeface="+mj-cs"/>
            </a:endParaRPr>
          </a:p>
        </p:txBody>
      </p:sp>
      <p:pic>
        <p:nvPicPr>
          <p:cNvPr id="7" name="Picture 6">
            <a:extLst>
              <a:ext uri="{FF2B5EF4-FFF2-40B4-BE49-F238E27FC236}">
                <a16:creationId xmlns:a16="http://schemas.microsoft.com/office/drawing/2014/main" id="{AF03F647-3498-4AED-A9DF-284583273233}"/>
              </a:ext>
            </a:extLst>
          </p:cNvPr>
          <p:cNvPicPr>
            <a:picLocks noChangeAspect="1"/>
          </p:cNvPicPr>
          <p:nvPr/>
        </p:nvPicPr>
        <p:blipFill rotWithShape="1">
          <a:blip r:embed="rId2"/>
          <a:srcRect t="2859"/>
          <a:stretch/>
        </p:blipFill>
        <p:spPr>
          <a:xfrm>
            <a:off x="4032514" y="0"/>
            <a:ext cx="7404112" cy="6868772"/>
          </a:xfrm>
          <a:prstGeom prst="rect">
            <a:avLst/>
          </a:prstGeom>
        </p:spPr>
      </p:pic>
    </p:spTree>
    <p:extLst>
      <p:ext uri="{BB962C8B-B14F-4D97-AF65-F5344CB8AC3E}">
        <p14:creationId xmlns:p14="http://schemas.microsoft.com/office/powerpoint/2010/main" val="287277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Rectangle 3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2F29D-E357-4295-AB2A-EEF66D7A3054}"/>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effectLst>
                  <a:outerShdw blurRad="38100" dist="38100" dir="2700000" algn="tl">
                    <a:srgbClr val="000000">
                      <a:alpha val="43137"/>
                    </a:srgbClr>
                  </a:outerShdw>
                </a:effectLst>
                <a:latin typeface="Corbel" panose="020B0503020204020204" pitchFamily="34" charset="0"/>
              </a:rPr>
              <a:t>HOW WILL YOU PAY FOR COLLEGE?</a:t>
            </a:r>
          </a:p>
        </p:txBody>
      </p:sp>
      <p:sp>
        <p:nvSpPr>
          <p:cNvPr id="3" name="Content Placeholder 2">
            <a:extLst>
              <a:ext uri="{FF2B5EF4-FFF2-40B4-BE49-F238E27FC236}">
                <a16:creationId xmlns:a16="http://schemas.microsoft.com/office/drawing/2014/main" id="{D0D2D8C5-A495-47E9-99D5-4342D8EE7660}"/>
              </a:ext>
            </a:extLst>
          </p:cNvPr>
          <p:cNvSpPr>
            <a:spLocks noGrp="1"/>
          </p:cNvSpPr>
          <p:nvPr>
            <p:ph idx="1"/>
          </p:nvPr>
        </p:nvSpPr>
        <p:spPr>
          <a:xfrm>
            <a:off x="4810259" y="338203"/>
            <a:ext cx="6555347" cy="6100175"/>
          </a:xfrm>
        </p:spPr>
        <p:txBody>
          <a:bodyPr anchor="ctr">
            <a:normAutofit/>
          </a:bodyPr>
          <a:lstStyle/>
          <a:p>
            <a:pPr marL="228600" marR="0" lvl="0"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effectLst/>
                <a:uLnTx/>
                <a:uFillTx/>
                <a:latin typeface="Corbel" panose="020B0503020204020204" pitchFamily="34" charset="0"/>
                <a:ea typeface="+mn-ea"/>
                <a:cs typeface="+mn-cs"/>
              </a:rPr>
              <a:t>GRANTS (need based)</a:t>
            </a:r>
          </a:p>
          <a:p>
            <a:pPr lvl="1">
              <a:spcBef>
                <a:spcPts val="0"/>
              </a:spcBef>
              <a:spcAft>
                <a:spcPts val="600"/>
              </a:spcAft>
              <a:buSzPct val="75000"/>
              <a:buFont typeface="Wingdings" panose="05000000000000000000" pitchFamily="2" charset="2"/>
              <a:buChar char="q"/>
              <a:defRPr/>
            </a:pPr>
            <a:r>
              <a:rPr lang="en-US" sz="2000" dirty="0">
                <a:latin typeface="Corbel" panose="020B0503020204020204" pitchFamily="34" charset="0"/>
              </a:rPr>
              <a:t>Federal Pell Grant</a:t>
            </a:r>
          </a:p>
          <a:p>
            <a:pPr lvl="1">
              <a:spcBef>
                <a:spcPts val="0"/>
              </a:spcBef>
              <a:spcAft>
                <a:spcPts val="600"/>
              </a:spcAft>
              <a:buSzPct val="75000"/>
              <a:buFont typeface="Wingdings" panose="05000000000000000000" pitchFamily="2" charset="2"/>
              <a:buChar char="q"/>
              <a:defRPr/>
            </a:pPr>
            <a:r>
              <a:rPr kumimoji="0" lang="en-US" sz="2000" b="0" i="0" u="none" strike="noStrike" kern="1200" cap="none" spc="0" normalizeH="0" baseline="0" noProof="0" dirty="0">
                <a:ln>
                  <a:noFill/>
                </a:ln>
                <a:effectLst/>
                <a:uLnTx/>
                <a:uFillTx/>
                <a:latin typeface="Corbel" panose="020B0503020204020204" pitchFamily="34" charset="0"/>
                <a:ea typeface="+mn-ea"/>
                <a:cs typeface="+mn-cs"/>
              </a:rPr>
              <a:t>State Grants</a:t>
            </a:r>
          </a:p>
          <a:p>
            <a:pPr lvl="1">
              <a:spcBef>
                <a:spcPts val="0"/>
              </a:spcBef>
              <a:spcAft>
                <a:spcPts val="600"/>
              </a:spcAft>
              <a:buSzPct val="75000"/>
              <a:buFont typeface="Wingdings" panose="05000000000000000000" pitchFamily="2" charset="2"/>
              <a:buChar char="q"/>
              <a:defRPr/>
            </a:pPr>
            <a:r>
              <a:rPr lang="en-US" sz="2000" dirty="0">
                <a:latin typeface="Corbel" panose="020B0503020204020204" pitchFamily="34" charset="0"/>
              </a:rPr>
              <a:t>Institutional Grants</a:t>
            </a:r>
            <a:endParaRPr kumimoji="0" lang="en-US" sz="2000" b="0" i="0" u="none" strike="noStrike" kern="1200" cap="none" spc="0" normalizeH="0" baseline="0" noProof="0" dirty="0">
              <a:ln>
                <a:noFill/>
              </a:ln>
              <a:effectLst/>
              <a:uLnTx/>
              <a:uFillTx/>
              <a:latin typeface="Corbel" panose="020B0503020204020204" pitchFamily="34" charset="0"/>
              <a:ea typeface="+mn-ea"/>
              <a:cs typeface="+mn-cs"/>
            </a:endParaRPr>
          </a:p>
          <a:p>
            <a:pPr marL="228600" marR="0" lvl="0"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lang="en-US" sz="2000" dirty="0">
                <a:latin typeface="Corbel" panose="020B0503020204020204" pitchFamily="34" charset="0"/>
              </a:rPr>
              <a:t>SCHOLARSHIPS (merit or need based)</a:t>
            </a:r>
          </a:p>
          <a:p>
            <a:pPr lvl="1">
              <a:spcBef>
                <a:spcPts val="0"/>
              </a:spcBef>
              <a:spcAft>
                <a:spcPts val="600"/>
              </a:spcAft>
              <a:buSzPct val="75000"/>
              <a:buFont typeface="Wingdings" panose="05000000000000000000" pitchFamily="2" charset="2"/>
              <a:buChar char="q"/>
              <a:defRPr/>
            </a:pPr>
            <a:r>
              <a:rPr lang="en-US" sz="2000" dirty="0">
                <a:latin typeface="Corbel" panose="020B0503020204020204" pitchFamily="34" charset="0"/>
              </a:rPr>
              <a:t>Institutional </a:t>
            </a:r>
          </a:p>
          <a:p>
            <a:pPr lvl="1">
              <a:spcBef>
                <a:spcPts val="0"/>
              </a:spcBef>
              <a:spcAft>
                <a:spcPts val="600"/>
              </a:spcAft>
              <a:buSzPct val="75000"/>
              <a:buFont typeface="Wingdings" panose="05000000000000000000" pitchFamily="2" charset="2"/>
              <a:buChar char="q"/>
              <a:defRPr/>
            </a:pPr>
            <a:r>
              <a:rPr lang="en-US" sz="2000" dirty="0">
                <a:latin typeface="Corbel" panose="020B0503020204020204" pitchFamily="34" charset="0"/>
              </a:rPr>
              <a:t>Private</a:t>
            </a:r>
          </a:p>
          <a:p>
            <a:pPr marL="228600" marR="0" lvl="0"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effectLst/>
                <a:uLnTx/>
                <a:uFillTx/>
                <a:latin typeface="Corbel" panose="020B0503020204020204" pitchFamily="34" charset="0"/>
                <a:ea typeface="+mn-ea"/>
                <a:cs typeface="+mn-cs"/>
              </a:rPr>
              <a:t>LOANS</a:t>
            </a:r>
          </a:p>
          <a:p>
            <a:pPr lvl="1">
              <a:spcBef>
                <a:spcPts val="0"/>
              </a:spcBef>
              <a:spcAft>
                <a:spcPts val="600"/>
              </a:spcAft>
              <a:buSzPct val="75000"/>
              <a:buFont typeface="Wingdings" panose="05000000000000000000" pitchFamily="2" charset="2"/>
              <a:buChar char="q"/>
              <a:defRPr/>
            </a:pPr>
            <a:r>
              <a:rPr lang="en-US" sz="2000" dirty="0">
                <a:latin typeface="Corbel" panose="020B0503020204020204" pitchFamily="34" charset="0"/>
              </a:rPr>
              <a:t>Subsidized</a:t>
            </a:r>
          </a:p>
          <a:p>
            <a:pPr lvl="1">
              <a:spcBef>
                <a:spcPts val="0"/>
              </a:spcBef>
              <a:spcAft>
                <a:spcPts val="600"/>
              </a:spcAft>
              <a:buSzPct val="75000"/>
              <a:buFont typeface="Wingdings" panose="05000000000000000000" pitchFamily="2" charset="2"/>
              <a:buChar char="q"/>
              <a:defRPr/>
            </a:pPr>
            <a:r>
              <a:rPr kumimoji="0" lang="en-US" sz="2000" b="0" i="0" u="none" strike="noStrike" kern="1200" cap="none" spc="0" normalizeH="0" baseline="0" noProof="0" dirty="0">
                <a:ln>
                  <a:noFill/>
                </a:ln>
                <a:effectLst/>
                <a:uLnTx/>
                <a:uFillTx/>
                <a:latin typeface="Corbel" panose="020B0503020204020204" pitchFamily="34" charset="0"/>
                <a:ea typeface="+mn-ea"/>
                <a:cs typeface="+mn-cs"/>
              </a:rPr>
              <a:t>Unsubsidized</a:t>
            </a:r>
          </a:p>
          <a:p>
            <a:pPr marL="228600" marR="0" lvl="0"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lang="en-US" sz="2000" dirty="0">
                <a:latin typeface="Corbel" panose="020B0503020204020204" pitchFamily="34" charset="0"/>
              </a:rPr>
              <a:t>Work Study</a:t>
            </a:r>
          </a:p>
          <a:p>
            <a:pPr marL="228600" marR="0" lvl="0"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lang="en-US" sz="2000" dirty="0">
                <a:latin typeface="Corbel" panose="020B0503020204020204" pitchFamily="34" charset="0"/>
              </a:rPr>
              <a:t>VETERANS BENEFITS</a:t>
            </a:r>
          </a:p>
          <a:p>
            <a:pPr marL="228600" marR="0" lvl="0"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effectLst/>
                <a:uLnTx/>
                <a:uFillTx/>
                <a:latin typeface="Corbel" panose="020B0503020204020204" pitchFamily="34" charset="0"/>
                <a:ea typeface="+mn-ea"/>
                <a:cs typeface="+mn-cs"/>
              </a:rPr>
              <a:t>529 PLANS</a:t>
            </a:r>
          </a:p>
          <a:p>
            <a:pPr marL="228600" marR="0" lvl="0"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effectLst/>
                <a:uLnTx/>
                <a:uFillTx/>
                <a:latin typeface="Corbel" panose="020B0503020204020204" pitchFamily="34" charset="0"/>
                <a:ea typeface="+mn-ea"/>
                <a:cs typeface="+mn-cs"/>
              </a:rPr>
              <a:t>Out-of-Pocket  </a:t>
            </a:r>
          </a:p>
          <a:p>
            <a:pPr marL="685800" marR="0" lvl="1" indent="-228600" defTabSz="914400" rtl="0" eaLnBrk="1" fontAlgn="auto" latinLnBrk="0" hangingPunct="1">
              <a:spcBef>
                <a:spcPts val="0"/>
              </a:spcBef>
              <a:spcAft>
                <a:spcPts val="600"/>
              </a:spcAft>
              <a:buClrTx/>
              <a:buSzPct val="75000"/>
              <a:buFont typeface="Wingdings" panose="05000000000000000000" pitchFamily="2" charset="2"/>
              <a:buChar char="q"/>
              <a:tabLst/>
              <a:defRPr/>
            </a:pPr>
            <a:r>
              <a:rPr kumimoji="0" lang="en-US" sz="2000" b="0" i="0" u="none" strike="noStrike" kern="1200" cap="none" spc="0" normalizeH="0" baseline="0" noProof="0" dirty="0">
                <a:ln>
                  <a:noFill/>
                </a:ln>
                <a:effectLst/>
                <a:uLnTx/>
                <a:uFillTx/>
                <a:latin typeface="Corbel" panose="020B0503020204020204" pitchFamily="34" charset="0"/>
                <a:ea typeface="+mn-ea"/>
                <a:cs typeface="+mn-cs"/>
              </a:rPr>
              <a:t>Some schools offers payment plans to break up your total balance into smaller portions paid over a set amount of time</a:t>
            </a:r>
          </a:p>
        </p:txBody>
      </p:sp>
      <p:pic>
        <p:nvPicPr>
          <p:cNvPr id="2050" name="Picture 2" descr="College Readiness / FAFSA Process">
            <a:extLst>
              <a:ext uri="{FF2B5EF4-FFF2-40B4-BE49-F238E27FC236}">
                <a16:creationId xmlns:a16="http://schemas.microsoft.com/office/drawing/2014/main" id="{FB86FE32-9D2B-41E5-81B7-EEDFF5069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35" y="5428985"/>
            <a:ext cx="3840145" cy="13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9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2F29D-E357-4295-AB2A-EEF66D7A3054}"/>
              </a:ext>
            </a:extLst>
          </p:cNvPr>
          <p:cNvSpPr>
            <a:spLocks noGrp="1"/>
          </p:cNvSpPr>
          <p:nvPr>
            <p:ph type="title"/>
          </p:nvPr>
        </p:nvSpPr>
        <p:spPr>
          <a:xfrm>
            <a:off x="936842" y="-70373"/>
            <a:ext cx="4898135" cy="1346693"/>
          </a:xfrm>
        </p:spPr>
        <p:txBody>
          <a:bodyPr>
            <a:normAutofit/>
          </a:bodyPr>
          <a:lstStyle/>
          <a:p>
            <a:r>
              <a:rPr lang="en-US" sz="4000" b="1" dirty="0">
                <a:effectLst>
                  <a:outerShdw blurRad="38100" dist="38100" dir="2700000" algn="tl">
                    <a:srgbClr val="000000">
                      <a:alpha val="43137"/>
                    </a:srgbClr>
                  </a:outerShdw>
                </a:effectLst>
                <a:latin typeface="Corbel" panose="020B0503020204020204" pitchFamily="34" charset="0"/>
              </a:rPr>
              <a:t>Grants</a:t>
            </a:r>
          </a:p>
        </p:txBody>
      </p:sp>
      <p:sp>
        <p:nvSpPr>
          <p:cNvPr id="37" name="Rectangle 36">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D2D8C5-A495-47E9-99D5-4342D8EE7660}"/>
              </a:ext>
            </a:extLst>
          </p:cNvPr>
          <p:cNvSpPr>
            <a:spLocks noGrp="1"/>
          </p:cNvSpPr>
          <p:nvPr>
            <p:ph idx="1"/>
          </p:nvPr>
        </p:nvSpPr>
        <p:spPr>
          <a:xfrm>
            <a:off x="903949" y="1020417"/>
            <a:ext cx="5960677" cy="5561136"/>
          </a:xfrm>
        </p:spPr>
        <p:txBody>
          <a:bodyPr>
            <a:noAutofit/>
          </a:bodyPr>
          <a:lstStyle/>
          <a:p>
            <a:pPr marL="0" marR="0" lvl="0" indent="0" defTabSz="914400" rtl="0" eaLnBrk="1" fontAlgn="auto" latinLnBrk="0" hangingPunct="1">
              <a:spcBef>
                <a:spcPts val="0"/>
              </a:spcBef>
              <a:spcAft>
                <a:spcPts val="600"/>
              </a:spcAft>
              <a:buClrTx/>
              <a:buSzPct val="75000"/>
              <a:buNone/>
              <a:tabLst/>
              <a:defRPr/>
            </a:pPr>
            <a:r>
              <a:rPr lang="en-US" sz="2000" b="1" dirty="0">
                <a:solidFill>
                  <a:schemeClr val="accent6">
                    <a:lumMod val="75000"/>
                  </a:schemeClr>
                </a:solidFill>
                <a:latin typeface="Corbel" panose="020B0503020204020204" pitchFamily="34" charset="0"/>
              </a:rPr>
              <a:t>A Grant is money that is given to you based on financial need that does not need to be paid back. </a:t>
            </a:r>
            <a:endParaRPr lang="en-US" sz="2000" dirty="0">
              <a:solidFill>
                <a:schemeClr val="accent6">
                  <a:lumMod val="75000"/>
                </a:schemeClr>
              </a:solidFill>
              <a:latin typeface="Corbel" panose="020B0503020204020204" pitchFamily="34" charset="0"/>
            </a:endParaRPr>
          </a:p>
          <a:p>
            <a:pPr marL="0" marR="0" lvl="0" indent="0" defTabSz="914400" rtl="0" eaLnBrk="1" fontAlgn="auto" latinLnBrk="0" hangingPunct="1">
              <a:spcBef>
                <a:spcPts val="0"/>
              </a:spcBef>
              <a:spcAft>
                <a:spcPts val="600"/>
              </a:spcAft>
              <a:buClrTx/>
              <a:buSzPct val="75000"/>
              <a:buNone/>
              <a:tabLst/>
              <a:defRPr/>
            </a:pPr>
            <a:endParaRPr lang="en-US" sz="1000" dirty="0">
              <a:latin typeface="Corbel" panose="020B0503020204020204" pitchFamily="34" charset="0"/>
            </a:endParaRPr>
          </a:p>
          <a:p>
            <a:pPr marL="0" marR="0" lvl="0" indent="0" defTabSz="914400" rtl="0" eaLnBrk="1" fontAlgn="auto" latinLnBrk="0" hangingPunct="1">
              <a:spcBef>
                <a:spcPts val="0"/>
              </a:spcBef>
              <a:spcAft>
                <a:spcPts val="600"/>
              </a:spcAft>
              <a:buClrTx/>
              <a:buSzPct val="75000"/>
              <a:buNone/>
              <a:tabLst/>
              <a:defRPr/>
            </a:pPr>
            <a:r>
              <a:rPr lang="en-US" sz="2000" b="1" dirty="0">
                <a:latin typeface="Corbel" panose="020B0503020204020204" pitchFamily="34" charset="0"/>
              </a:rPr>
              <a:t>Federal Pell Grant </a:t>
            </a:r>
          </a:p>
          <a:p>
            <a:pPr>
              <a:spcBef>
                <a:spcPts val="0"/>
              </a:spcBef>
              <a:spcAft>
                <a:spcPts val="600"/>
              </a:spcAft>
              <a:buSzPct val="75000"/>
              <a:defRPr/>
            </a:pPr>
            <a:r>
              <a:rPr lang="en-US" sz="1600" dirty="0">
                <a:latin typeface="Corbel" panose="020B0503020204020204" pitchFamily="34" charset="0"/>
              </a:rPr>
              <a:t>Accessed through the FAFSA </a:t>
            </a:r>
          </a:p>
          <a:p>
            <a:pPr>
              <a:spcBef>
                <a:spcPts val="0"/>
              </a:spcBef>
              <a:spcAft>
                <a:spcPts val="600"/>
              </a:spcAft>
              <a:buSzPct val="75000"/>
              <a:defRPr/>
            </a:pPr>
            <a:r>
              <a:rPr lang="en-US" sz="1600" i="0" dirty="0">
                <a:effectLst/>
                <a:latin typeface="Corbel" panose="020B0503020204020204" pitchFamily="34" charset="0"/>
              </a:rPr>
              <a:t>Maximum amount is $6,895 for the 2022–23 award year</a:t>
            </a:r>
          </a:p>
          <a:p>
            <a:pPr>
              <a:spcBef>
                <a:spcPts val="0"/>
              </a:spcBef>
              <a:spcAft>
                <a:spcPts val="600"/>
              </a:spcAft>
              <a:buSzPct val="75000"/>
              <a:defRPr/>
            </a:pPr>
            <a:endParaRPr lang="en-US" sz="1000" dirty="0">
              <a:latin typeface="Corbel" panose="020B0503020204020204" pitchFamily="34" charset="0"/>
            </a:endParaRPr>
          </a:p>
          <a:p>
            <a:pPr marL="0" indent="0">
              <a:spcBef>
                <a:spcPts val="0"/>
              </a:spcBef>
              <a:spcAft>
                <a:spcPts val="600"/>
              </a:spcAft>
              <a:buSzPct val="75000"/>
              <a:buNone/>
              <a:defRPr/>
            </a:pPr>
            <a:r>
              <a:rPr lang="en-US" sz="2000" b="1" dirty="0">
                <a:latin typeface="Corbel" panose="020B0503020204020204" pitchFamily="34" charset="0"/>
              </a:rPr>
              <a:t>State Grants </a:t>
            </a:r>
          </a:p>
          <a:p>
            <a:pPr>
              <a:spcBef>
                <a:spcPts val="0"/>
              </a:spcBef>
              <a:spcAft>
                <a:spcPts val="600"/>
              </a:spcAft>
              <a:buSzPct val="75000"/>
              <a:defRPr/>
            </a:pPr>
            <a:r>
              <a:rPr lang="en-US" sz="1600" dirty="0">
                <a:latin typeface="Corbel" panose="020B0503020204020204" pitchFamily="34" charset="0"/>
              </a:rPr>
              <a:t>Need based aid from the state</a:t>
            </a:r>
          </a:p>
          <a:p>
            <a:pPr>
              <a:spcBef>
                <a:spcPts val="0"/>
              </a:spcBef>
              <a:spcAft>
                <a:spcPts val="600"/>
              </a:spcAft>
              <a:buSzPct val="75000"/>
              <a:defRPr/>
            </a:pPr>
            <a:r>
              <a:rPr lang="en-US" sz="1600" dirty="0">
                <a:latin typeface="Corbel" panose="020B0503020204020204" pitchFamily="34" charset="0"/>
              </a:rPr>
              <a:t>Accessed through the FAFSA or VASA</a:t>
            </a:r>
          </a:p>
          <a:p>
            <a:pPr>
              <a:spcBef>
                <a:spcPts val="0"/>
              </a:spcBef>
              <a:spcAft>
                <a:spcPts val="600"/>
              </a:spcAft>
              <a:buSzPct val="75000"/>
              <a:defRPr/>
            </a:pPr>
            <a:r>
              <a:rPr lang="en-US" sz="1600" dirty="0">
                <a:latin typeface="Corbel" panose="020B0503020204020204" pitchFamily="34" charset="0"/>
              </a:rPr>
              <a:t>Virginia Commonwealth Award, Virginia Guaranteed Assistance Program (VGAP), Virginia Tuition Assistance Grant (VTAG)</a:t>
            </a:r>
          </a:p>
          <a:p>
            <a:pPr>
              <a:spcBef>
                <a:spcPts val="0"/>
              </a:spcBef>
              <a:spcAft>
                <a:spcPts val="600"/>
              </a:spcAft>
              <a:buSzPct val="75000"/>
              <a:defRPr/>
            </a:pPr>
            <a:endParaRPr lang="en-US" sz="1000" dirty="0">
              <a:latin typeface="Corbel" panose="020B0503020204020204" pitchFamily="34" charset="0"/>
            </a:endParaRPr>
          </a:p>
          <a:p>
            <a:pPr marL="0" indent="0">
              <a:spcBef>
                <a:spcPts val="0"/>
              </a:spcBef>
              <a:spcAft>
                <a:spcPts val="600"/>
              </a:spcAft>
              <a:buSzPct val="75000"/>
              <a:buNone/>
              <a:defRPr/>
            </a:pPr>
            <a:r>
              <a:rPr lang="en-US" sz="2000" b="1" dirty="0">
                <a:latin typeface="Corbel" panose="020B0503020204020204" pitchFamily="34" charset="0"/>
              </a:rPr>
              <a:t>Institutional Grants </a:t>
            </a:r>
          </a:p>
          <a:p>
            <a:pPr>
              <a:spcBef>
                <a:spcPts val="0"/>
              </a:spcBef>
              <a:spcAft>
                <a:spcPts val="600"/>
              </a:spcAft>
              <a:buSzPct val="75000"/>
              <a:defRPr/>
            </a:pPr>
            <a:r>
              <a:rPr lang="en-US" sz="1600" dirty="0">
                <a:latin typeface="Corbel" panose="020B0503020204020204" pitchFamily="34" charset="0"/>
              </a:rPr>
              <a:t>Need based aid given by the college</a:t>
            </a:r>
          </a:p>
          <a:p>
            <a:pPr>
              <a:spcBef>
                <a:spcPts val="0"/>
              </a:spcBef>
              <a:spcAft>
                <a:spcPts val="600"/>
              </a:spcAft>
              <a:buSzPct val="75000"/>
              <a:defRPr/>
            </a:pPr>
            <a:r>
              <a:rPr lang="en-US" sz="1600" dirty="0">
                <a:latin typeface="Corbel" panose="020B0503020204020204" pitchFamily="34" charset="0"/>
              </a:rPr>
              <a:t>Accessed through FAFSA or VASA</a:t>
            </a:r>
          </a:p>
          <a:p>
            <a:pPr>
              <a:spcBef>
                <a:spcPts val="0"/>
              </a:spcBef>
              <a:spcAft>
                <a:spcPts val="600"/>
              </a:spcAft>
              <a:buSzPct val="75000"/>
              <a:defRPr/>
            </a:pPr>
            <a:r>
              <a:rPr lang="en-US" sz="1600" i="0" dirty="0">
                <a:effectLst/>
                <a:latin typeface="Corbel" panose="020B0503020204020204" pitchFamily="34" charset="0"/>
              </a:rPr>
              <a:t>Northern Virginia Community College Tuition Assistance Grant (NOVA TAG)</a:t>
            </a:r>
          </a:p>
          <a:p>
            <a:pPr>
              <a:spcBef>
                <a:spcPts val="0"/>
              </a:spcBef>
              <a:spcAft>
                <a:spcPts val="600"/>
              </a:spcAft>
              <a:buSzPct val="75000"/>
              <a:defRPr/>
            </a:pPr>
            <a:r>
              <a:rPr lang="en-US" sz="1600" i="0" dirty="0">
                <a:effectLst/>
                <a:latin typeface="Corbel" panose="020B0503020204020204" pitchFamily="34" charset="0"/>
              </a:rPr>
              <a:t>Virginia Community College System Tuition Grant</a:t>
            </a:r>
            <a:endParaRPr lang="en-US" sz="1600" dirty="0">
              <a:latin typeface="Corbel" panose="020B0503020204020204" pitchFamily="34" charset="0"/>
            </a:endParaRPr>
          </a:p>
        </p:txBody>
      </p:sp>
      <p:pic>
        <p:nvPicPr>
          <p:cNvPr id="4" name="Picture 3">
            <a:extLst>
              <a:ext uri="{FF2B5EF4-FFF2-40B4-BE49-F238E27FC236}">
                <a16:creationId xmlns:a16="http://schemas.microsoft.com/office/drawing/2014/main" id="{76178E83-2814-4EE4-A868-5AF6A8E7DB49}"/>
              </a:ext>
            </a:extLst>
          </p:cNvPr>
          <p:cNvPicPr>
            <a:picLocks noChangeAspect="1"/>
          </p:cNvPicPr>
          <p:nvPr/>
        </p:nvPicPr>
        <p:blipFill rotWithShape="1">
          <a:blip r:embed="rId2"/>
          <a:srcRect l="14934" r="11060"/>
          <a:stretch/>
        </p:blipFill>
        <p:spPr>
          <a:xfrm>
            <a:off x="7007980" y="1470424"/>
            <a:ext cx="5183714" cy="4661121"/>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0182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C70A54-1E23-41A0-9774-555C2F67C26E}"/>
              </a:ext>
            </a:extLst>
          </p:cNvPr>
          <p:cNvPicPr>
            <a:picLocks noChangeAspect="1"/>
          </p:cNvPicPr>
          <p:nvPr/>
        </p:nvPicPr>
        <p:blipFill rotWithShape="1">
          <a:blip r:embed="rId2">
            <a:alphaModFix amt="39000"/>
          </a:blip>
          <a:srcRect r="17671" b="28125"/>
          <a:stretch/>
        </p:blipFill>
        <p:spPr>
          <a:xfrm>
            <a:off x="8935279" y="4014767"/>
            <a:ext cx="3256721" cy="2843233"/>
          </a:xfrm>
          <a:prstGeom prst="rect">
            <a:avLst/>
          </a:prstGeom>
        </p:spPr>
      </p:pic>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864704"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Scholarships</a:t>
            </a:r>
            <a:endParaRPr lang="en-US" dirty="0"/>
          </a:p>
        </p:txBody>
      </p:sp>
      <p:sp>
        <p:nvSpPr>
          <p:cNvPr id="7" name="Content Placeholder 2">
            <a:extLst>
              <a:ext uri="{FF2B5EF4-FFF2-40B4-BE49-F238E27FC236}">
                <a16:creationId xmlns:a16="http://schemas.microsoft.com/office/drawing/2014/main" id="{0186CE3E-7AF0-4A56-B491-DD4A181CEB2F}"/>
              </a:ext>
            </a:extLst>
          </p:cNvPr>
          <p:cNvSpPr>
            <a:spLocks noGrp="1"/>
          </p:cNvSpPr>
          <p:nvPr>
            <p:ph idx="1"/>
          </p:nvPr>
        </p:nvSpPr>
        <p:spPr>
          <a:xfrm>
            <a:off x="864704" y="1994176"/>
            <a:ext cx="4318591" cy="4351338"/>
          </a:xfrm>
        </p:spPr>
        <p:txBody>
          <a:bodyPr>
            <a:noAutofit/>
          </a:bodyPr>
          <a:lstStyle/>
          <a:p>
            <a:pPr marL="0" marR="0" lvl="0" indent="0" defTabSz="914400" rtl="0" eaLnBrk="1" fontAlgn="auto" latinLnBrk="0" hangingPunct="1">
              <a:spcBef>
                <a:spcPts val="0"/>
              </a:spcBef>
              <a:spcAft>
                <a:spcPts val="600"/>
              </a:spcAft>
              <a:buClrTx/>
              <a:buSzPct val="75000"/>
              <a:buNone/>
              <a:tabLst/>
              <a:defRPr/>
            </a:pPr>
            <a:endParaRPr lang="en-US" sz="1000" b="1" dirty="0">
              <a:solidFill>
                <a:schemeClr val="accent6">
                  <a:lumMod val="75000"/>
                </a:schemeClr>
              </a:solidFill>
              <a:latin typeface="Corbel" panose="020B0503020204020204" pitchFamily="34" charset="0"/>
            </a:endParaRPr>
          </a:p>
          <a:p>
            <a:pPr marL="0" indent="0">
              <a:spcBef>
                <a:spcPts val="0"/>
              </a:spcBef>
              <a:spcAft>
                <a:spcPts val="600"/>
              </a:spcAft>
              <a:buSzPct val="75000"/>
              <a:buNone/>
              <a:defRPr/>
            </a:pPr>
            <a:r>
              <a:rPr lang="en-US" sz="2400" dirty="0">
                <a:latin typeface="Corbel" panose="020B0503020204020204" pitchFamily="34" charset="0"/>
              </a:rPr>
              <a:t>Private</a:t>
            </a:r>
          </a:p>
          <a:p>
            <a:pPr>
              <a:spcBef>
                <a:spcPts val="0"/>
              </a:spcBef>
              <a:spcAft>
                <a:spcPts val="600"/>
              </a:spcAft>
              <a:buSzPct val="75000"/>
              <a:defRPr/>
            </a:pPr>
            <a:r>
              <a:rPr lang="en-US" sz="1600" dirty="0">
                <a:latin typeface="Corbel" panose="020B0503020204020204" pitchFamily="34" charset="0"/>
              </a:rPr>
              <a:t>Awarded by an outside intuition to be used at any college you choose. </a:t>
            </a:r>
          </a:p>
          <a:p>
            <a:pPr>
              <a:spcBef>
                <a:spcPts val="0"/>
              </a:spcBef>
              <a:spcAft>
                <a:spcPts val="600"/>
              </a:spcAft>
              <a:buSzPct val="75000"/>
              <a:defRPr/>
            </a:pPr>
            <a:r>
              <a:rPr lang="en-US" sz="1600" dirty="0">
                <a:latin typeface="Corbel" panose="020B0503020204020204" pitchFamily="34" charset="0"/>
              </a:rPr>
              <a:t>May be merit or need based</a:t>
            </a:r>
          </a:p>
          <a:p>
            <a:pPr>
              <a:spcBef>
                <a:spcPts val="0"/>
              </a:spcBef>
              <a:spcAft>
                <a:spcPts val="600"/>
              </a:spcAft>
              <a:buSzPct val="75000"/>
              <a:defRPr/>
            </a:pPr>
            <a:r>
              <a:rPr lang="en-US" sz="1600" dirty="0">
                <a:latin typeface="Corbel" panose="020B0503020204020204" pitchFamily="34" charset="0"/>
              </a:rPr>
              <a:t>Requires an application </a:t>
            </a:r>
          </a:p>
          <a:p>
            <a:pPr marL="0" marR="0" lvl="0" indent="0" defTabSz="914400" rtl="0" eaLnBrk="1" fontAlgn="auto" latinLnBrk="0" hangingPunct="1">
              <a:spcBef>
                <a:spcPts val="0"/>
              </a:spcBef>
              <a:spcAft>
                <a:spcPts val="600"/>
              </a:spcAft>
              <a:buClrTx/>
              <a:buSzPct val="75000"/>
              <a:buNone/>
              <a:tabLst/>
              <a:defRPr/>
            </a:pPr>
            <a:endParaRPr lang="en-US" sz="1000" b="1" dirty="0">
              <a:latin typeface="Corbel" panose="020B0503020204020204" pitchFamily="34" charset="0"/>
            </a:endParaRPr>
          </a:p>
          <a:p>
            <a:pPr marL="0" marR="0" lvl="0" indent="0" defTabSz="914400" rtl="0" eaLnBrk="1" fontAlgn="auto" latinLnBrk="0" hangingPunct="1">
              <a:spcBef>
                <a:spcPts val="0"/>
              </a:spcBef>
              <a:spcAft>
                <a:spcPts val="600"/>
              </a:spcAft>
              <a:buClrTx/>
              <a:buSzPct val="75000"/>
              <a:buNone/>
              <a:tabLst/>
              <a:defRPr/>
            </a:pPr>
            <a:r>
              <a:rPr lang="en-US" sz="2400" dirty="0">
                <a:latin typeface="Corbel" panose="020B0503020204020204" pitchFamily="34" charset="0"/>
              </a:rPr>
              <a:t>Institutional</a:t>
            </a:r>
            <a:r>
              <a:rPr lang="en-US" sz="2000" dirty="0">
                <a:latin typeface="Corbel" panose="020B0503020204020204" pitchFamily="34" charset="0"/>
              </a:rPr>
              <a:t> </a:t>
            </a:r>
          </a:p>
          <a:p>
            <a:pPr>
              <a:spcBef>
                <a:spcPts val="0"/>
              </a:spcBef>
              <a:spcAft>
                <a:spcPts val="600"/>
              </a:spcAft>
              <a:buSzPct val="75000"/>
              <a:defRPr/>
            </a:pPr>
            <a:r>
              <a:rPr lang="en-US" sz="1600" dirty="0">
                <a:latin typeface="Corbel" panose="020B0503020204020204" pitchFamily="34" charset="0"/>
              </a:rPr>
              <a:t>Awarded by the College you are attending to be used at that college</a:t>
            </a:r>
          </a:p>
          <a:p>
            <a:pPr>
              <a:spcBef>
                <a:spcPts val="0"/>
              </a:spcBef>
              <a:spcAft>
                <a:spcPts val="600"/>
              </a:spcAft>
              <a:buSzPct val="75000"/>
              <a:defRPr/>
            </a:pPr>
            <a:r>
              <a:rPr lang="en-US" sz="1600" dirty="0">
                <a:latin typeface="Corbel" panose="020B0503020204020204" pitchFamily="34" charset="0"/>
              </a:rPr>
              <a:t>May be merit or need based</a:t>
            </a:r>
          </a:p>
          <a:p>
            <a:pPr>
              <a:spcBef>
                <a:spcPts val="0"/>
              </a:spcBef>
              <a:spcAft>
                <a:spcPts val="600"/>
              </a:spcAft>
              <a:buSzPct val="75000"/>
              <a:defRPr/>
            </a:pPr>
            <a:r>
              <a:rPr lang="en-US" sz="1600" dirty="0">
                <a:latin typeface="Corbel" panose="020B0503020204020204" pitchFamily="34" charset="0"/>
              </a:rPr>
              <a:t>May or may not require an application </a:t>
            </a:r>
          </a:p>
          <a:p>
            <a:pPr marL="0" indent="0">
              <a:spcBef>
                <a:spcPts val="0"/>
              </a:spcBef>
              <a:spcAft>
                <a:spcPts val="600"/>
              </a:spcAft>
              <a:buSzPct val="75000"/>
              <a:buNone/>
              <a:defRPr/>
            </a:pPr>
            <a:endParaRPr lang="en-US" sz="1000" dirty="0">
              <a:latin typeface="Corbel" panose="020B0503020204020204" pitchFamily="34" charset="0"/>
            </a:endParaRPr>
          </a:p>
          <a:p>
            <a:pPr>
              <a:spcBef>
                <a:spcPts val="0"/>
              </a:spcBef>
              <a:spcAft>
                <a:spcPts val="600"/>
              </a:spcAft>
              <a:buSzPct val="75000"/>
              <a:defRPr/>
            </a:pPr>
            <a:endParaRPr lang="en-US" sz="2000" dirty="0">
              <a:latin typeface="Corbel" panose="020B0503020204020204" pitchFamily="34" charset="0"/>
            </a:endParaRPr>
          </a:p>
          <a:p>
            <a:pPr>
              <a:spcBef>
                <a:spcPts val="0"/>
              </a:spcBef>
              <a:spcAft>
                <a:spcPts val="600"/>
              </a:spcAft>
              <a:buSzPct val="75000"/>
              <a:defRPr/>
            </a:pPr>
            <a:endParaRPr lang="en-US" sz="2000" dirty="0">
              <a:solidFill>
                <a:schemeClr val="accent6">
                  <a:lumMod val="75000"/>
                </a:schemeClr>
              </a:solidFill>
              <a:latin typeface="Corbel" panose="020B0503020204020204" pitchFamily="34" charset="0"/>
            </a:endParaRPr>
          </a:p>
        </p:txBody>
      </p:sp>
      <p:sp>
        <p:nvSpPr>
          <p:cNvPr id="9" name="TextBox 8">
            <a:extLst>
              <a:ext uri="{FF2B5EF4-FFF2-40B4-BE49-F238E27FC236}">
                <a16:creationId xmlns:a16="http://schemas.microsoft.com/office/drawing/2014/main" id="{4CC595D0-9F8A-4DAE-8039-028C215A6F7F}"/>
              </a:ext>
            </a:extLst>
          </p:cNvPr>
          <p:cNvSpPr txBox="1"/>
          <p:nvPr/>
        </p:nvSpPr>
        <p:spPr>
          <a:xfrm>
            <a:off x="5786692" y="2141537"/>
            <a:ext cx="6097772" cy="3016210"/>
          </a:xfrm>
          <a:prstGeom prst="rect">
            <a:avLst/>
          </a:prstGeom>
          <a:noFill/>
        </p:spPr>
        <p:txBody>
          <a:bodyPr wrap="square">
            <a:spAutoFit/>
          </a:bodyPr>
          <a:lstStyle/>
          <a:p>
            <a:pPr marL="0" indent="0">
              <a:spcBef>
                <a:spcPts val="0"/>
              </a:spcBef>
              <a:spcAft>
                <a:spcPts val="600"/>
              </a:spcAft>
              <a:buSzPct val="75000"/>
              <a:buNone/>
              <a:defRPr/>
            </a:pPr>
            <a:r>
              <a:rPr lang="en-US" sz="2400" dirty="0">
                <a:latin typeface="Corbel" panose="020B0503020204020204" pitchFamily="34" charset="0"/>
              </a:rPr>
              <a:t>NOVA Scholarships </a:t>
            </a:r>
          </a:p>
          <a:p>
            <a:pPr>
              <a:spcBef>
                <a:spcPts val="0"/>
              </a:spcBef>
              <a:spcAft>
                <a:spcPts val="600"/>
              </a:spcAft>
              <a:buSzPct val="75000"/>
              <a:defRPr/>
            </a:pPr>
            <a:r>
              <a:rPr lang="en-US" dirty="0">
                <a:latin typeface="Corbel" panose="020B0503020204020204" pitchFamily="34" charset="0"/>
              </a:rPr>
              <a:t>Apply here: </a:t>
            </a:r>
            <a:r>
              <a:rPr lang="en-US" dirty="0">
                <a:solidFill>
                  <a:srgbClr val="0070C0"/>
                </a:solidFill>
                <a:latin typeface="Corbel" panose="020B0503020204020204" pitchFamily="34" charset="0"/>
                <a:hlinkClick r:id="rId3">
                  <a:extLst>
                    <a:ext uri="{A12FA001-AC4F-418D-AE19-62706E023703}">
                      <ahyp:hlinkClr xmlns:ahyp="http://schemas.microsoft.com/office/drawing/2018/hyperlinkcolor" val="tx"/>
                    </a:ext>
                  </a:extLst>
                </a:hlinkClick>
              </a:rPr>
              <a:t>https://nvcc.academicworks.com/</a:t>
            </a:r>
            <a:r>
              <a:rPr lang="en-US" dirty="0">
                <a:solidFill>
                  <a:srgbClr val="0070C0"/>
                </a:solidFill>
                <a:latin typeface="Corbel" panose="020B0503020204020204" pitchFamily="34" charset="0"/>
              </a:rPr>
              <a:t>  </a:t>
            </a:r>
          </a:p>
          <a:p>
            <a:pPr marL="285750" indent="-285750">
              <a:buFont typeface="Arial" panose="020B0604020202020204" pitchFamily="34" charset="0"/>
              <a:buChar char="•"/>
            </a:pPr>
            <a:r>
              <a:rPr lang="en-US" i="0" dirty="0">
                <a:effectLst/>
                <a:latin typeface="Corbel" panose="020B0503020204020204" pitchFamily="34" charset="0"/>
              </a:rPr>
              <a:t>Scholarship Application Periods for the 2023 – 2024 Academic Year </a:t>
            </a:r>
          </a:p>
          <a:p>
            <a:pPr marL="742950" lvl="1" indent="-285750">
              <a:buFont typeface="Arial" panose="020B0604020202020204" pitchFamily="34" charset="0"/>
              <a:buChar char="•"/>
            </a:pPr>
            <a:r>
              <a:rPr lang="en-US" sz="1600" i="0" dirty="0">
                <a:effectLst/>
                <a:latin typeface="Corbel" panose="020B0503020204020204" pitchFamily="34" charset="0"/>
              </a:rPr>
              <a:t>(Scholarships will be awarded for 2023 – 2024 enrollment, which begins with the Fall 2023 semester).</a:t>
            </a:r>
          </a:p>
          <a:p>
            <a:pPr algn="l"/>
            <a:endParaRPr lang="en-US" i="0" dirty="0">
              <a:effectLst/>
              <a:latin typeface="Corbel" panose="020B0503020204020204" pitchFamily="34" charset="0"/>
            </a:endParaRPr>
          </a:p>
          <a:p>
            <a:pPr algn="l">
              <a:buFont typeface="Arial" panose="020B0604020202020204" pitchFamily="34" charset="0"/>
              <a:buChar char="•"/>
            </a:pPr>
            <a:r>
              <a:rPr lang="en-US" sz="1600" i="0" dirty="0">
                <a:effectLst/>
                <a:latin typeface="Corbel" panose="020B0503020204020204" pitchFamily="34" charset="0"/>
              </a:rPr>
              <a:t>Spring 2023 Cycle: January 17, 2023 – February 17, 2023 </a:t>
            </a:r>
          </a:p>
          <a:p>
            <a:pPr algn="l">
              <a:buFont typeface="Arial" panose="020B0604020202020204" pitchFamily="34" charset="0"/>
              <a:buChar char="•"/>
            </a:pPr>
            <a:r>
              <a:rPr lang="en-US" sz="1600" i="0" dirty="0">
                <a:effectLst/>
                <a:latin typeface="Corbel" panose="020B0503020204020204" pitchFamily="34" charset="0"/>
              </a:rPr>
              <a:t>Summer 2023 Cycle: May 8, 2023 – May 29, 2023</a:t>
            </a:r>
          </a:p>
          <a:p>
            <a:pPr algn="l">
              <a:buFont typeface="Arial" panose="020B0604020202020204" pitchFamily="34" charset="0"/>
              <a:buChar char="•"/>
            </a:pPr>
            <a:r>
              <a:rPr lang="en-US" sz="1600" i="0" dirty="0">
                <a:effectLst/>
                <a:latin typeface="Corbel" panose="020B0503020204020204" pitchFamily="34" charset="0"/>
              </a:rPr>
              <a:t>Fall 2023 Cycle: August 28, 2023 – September 29, 2023</a:t>
            </a:r>
          </a:p>
        </p:txBody>
      </p:sp>
      <p:sp>
        <p:nvSpPr>
          <p:cNvPr id="11" name="TextBox 10">
            <a:extLst>
              <a:ext uri="{FF2B5EF4-FFF2-40B4-BE49-F238E27FC236}">
                <a16:creationId xmlns:a16="http://schemas.microsoft.com/office/drawing/2014/main" id="{8A6A3E75-2E04-4696-B876-FD5F37C82AE7}"/>
              </a:ext>
            </a:extLst>
          </p:cNvPr>
          <p:cNvSpPr txBox="1"/>
          <p:nvPr/>
        </p:nvSpPr>
        <p:spPr>
          <a:xfrm>
            <a:off x="864704" y="1070846"/>
            <a:ext cx="10634330" cy="923330"/>
          </a:xfrm>
          <a:prstGeom prst="rect">
            <a:avLst/>
          </a:prstGeom>
          <a:noFill/>
        </p:spPr>
        <p:txBody>
          <a:bodyPr wrap="square">
            <a:spAutoFit/>
          </a:bodyPr>
          <a:lstStyle/>
          <a:p>
            <a:pPr marL="0" marR="0" lvl="0" indent="0" defTabSz="914400" rtl="0" eaLnBrk="1" fontAlgn="auto" latinLnBrk="0" hangingPunct="1">
              <a:spcBef>
                <a:spcPts val="0"/>
              </a:spcBef>
              <a:spcAft>
                <a:spcPts val="600"/>
              </a:spcAft>
              <a:buClrTx/>
              <a:buSzPct val="75000"/>
              <a:buNone/>
              <a:tabLst/>
              <a:defRPr/>
            </a:pPr>
            <a:r>
              <a:rPr lang="en-US" sz="1800" b="1" i="0" dirty="0">
                <a:solidFill>
                  <a:schemeClr val="accent6">
                    <a:lumMod val="75000"/>
                  </a:schemeClr>
                </a:solidFill>
                <a:effectLst/>
                <a:latin typeface="Corbel" panose="020B0503020204020204" pitchFamily="34" charset="0"/>
              </a:rPr>
              <a:t>A scholarship is a form of financial aid awarded to students that does not need to be paid back.  Generally, scholarships are awarded based on a set of criterial such as academic merit, athletic skill, financial need, etc. </a:t>
            </a:r>
          </a:p>
        </p:txBody>
      </p:sp>
    </p:spTree>
    <p:extLst>
      <p:ext uri="{BB962C8B-B14F-4D97-AF65-F5344CB8AC3E}">
        <p14:creationId xmlns:p14="http://schemas.microsoft.com/office/powerpoint/2010/main" val="366259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864704"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Loans</a:t>
            </a:r>
            <a:endParaRPr lang="en-US" dirty="0"/>
          </a:p>
        </p:txBody>
      </p:sp>
      <p:sp>
        <p:nvSpPr>
          <p:cNvPr id="7" name="Content Placeholder 2">
            <a:extLst>
              <a:ext uri="{FF2B5EF4-FFF2-40B4-BE49-F238E27FC236}">
                <a16:creationId xmlns:a16="http://schemas.microsoft.com/office/drawing/2014/main" id="{0186CE3E-7AF0-4A56-B491-DD4A181CEB2F}"/>
              </a:ext>
            </a:extLst>
          </p:cNvPr>
          <p:cNvSpPr>
            <a:spLocks noGrp="1"/>
          </p:cNvSpPr>
          <p:nvPr>
            <p:ph idx="1"/>
          </p:nvPr>
        </p:nvSpPr>
        <p:spPr>
          <a:xfrm>
            <a:off x="5205412" y="2170780"/>
            <a:ext cx="6986588" cy="4351338"/>
          </a:xfrm>
        </p:spPr>
        <p:txBody>
          <a:bodyPr>
            <a:noAutofit/>
          </a:bodyPr>
          <a:lstStyle/>
          <a:p>
            <a:pPr marL="0" indent="0">
              <a:spcBef>
                <a:spcPts val="0"/>
              </a:spcBef>
              <a:spcAft>
                <a:spcPts val="600"/>
              </a:spcAft>
              <a:buSzPct val="75000"/>
              <a:buNone/>
              <a:defRPr/>
            </a:pPr>
            <a:r>
              <a:rPr lang="en-US" sz="2400" dirty="0">
                <a:latin typeface="Corbel" panose="020B0503020204020204" pitchFamily="34" charset="0"/>
              </a:rPr>
              <a:t>Subsidized Loans</a:t>
            </a:r>
          </a:p>
          <a:p>
            <a:pPr lvl="1" eaLnBrk="1" hangingPunct="1">
              <a:defRPr/>
            </a:pPr>
            <a:r>
              <a:rPr lang="en-US" altLang="en-US" sz="1700" dirty="0"/>
              <a:t>Accessed through the FAFSA</a:t>
            </a:r>
          </a:p>
          <a:p>
            <a:pPr lvl="1" eaLnBrk="1" hangingPunct="1">
              <a:defRPr/>
            </a:pPr>
            <a:r>
              <a:rPr lang="en-US" altLang="en-US" sz="1700" dirty="0"/>
              <a:t>Need based</a:t>
            </a:r>
          </a:p>
          <a:p>
            <a:pPr lvl="1" eaLnBrk="1" hangingPunct="1">
              <a:defRPr/>
            </a:pPr>
            <a:r>
              <a:rPr lang="en-US" altLang="en-US" sz="1700" dirty="0"/>
              <a:t>Lowest interest rate</a:t>
            </a:r>
          </a:p>
          <a:p>
            <a:pPr lvl="1" eaLnBrk="1" hangingPunct="1">
              <a:defRPr/>
            </a:pPr>
            <a:r>
              <a:rPr lang="en-US" altLang="en-US" sz="1700" dirty="0"/>
              <a:t>Federal government pays the interest while you are in college </a:t>
            </a:r>
          </a:p>
          <a:p>
            <a:pPr lvl="1" eaLnBrk="1" hangingPunct="1">
              <a:defRPr/>
            </a:pPr>
            <a:r>
              <a:rPr lang="en-US" sz="1700" dirty="0"/>
              <a:t>A student enters repayment - After graduation, leave school, or drop below half-time enrollment. After this point the student has </a:t>
            </a:r>
            <a:r>
              <a:rPr lang="en-US" sz="1700" b="1" dirty="0"/>
              <a:t>6 months </a:t>
            </a:r>
            <a:r>
              <a:rPr lang="en-US" sz="1700" dirty="0"/>
              <a:t>to start payments.</a:t>
            </a:r>
            <a:endParaRPr lang="en-US" sz="1700" dirty="0">
              <a:effectLst>
                <a:outerShdw blurRad="38100" dist="38100" dir="2700000" algn="tl">
                  <a:srgbClr val="000000">
                    <a:alpha val="43137"/>
                  </a:srgbClr>
                </a:outerShdw>
              </a:effectLst>
            </a:endParaRPr>
          </a:p>
          <a:p>
            <a:pPr marL="0" marR="0" lvl="0" indent="0" defTabSz="914400" rtl="0" eaLnBrk="1" fontAlgn="auto" latinLnBrk="0" hangingPunct="1">
              <a:spcBef>
                <a:spcPts val="0"/>
              </a:spcBef>
              <a:spcAft>
                <a:spcPts val="600"/>
              </a:spcAft>
              <a:buClrTx/>
              <a:buSzPct val="75000"/>
              <a:buNone/>
              <a:tabLst/>
              <a:defRPr/>
            </a:pPr>
            <a:endParaRPr lang="en-US" sz="1000" b="1" dirty="0">
              <a:latin typeface="Corbel" panose="020B0503020204020204" pitchFamily="34" charset="0"/>
            </a:endParaRPr>
          </a:p>
          <a:p>
            <a:pPr marL="0" marR="0" lvl="0" indent="0" defTabSz="914400" rtl="0" eaLnBrk="1" fontAlgn="auto" latinLnBrk="0" hangingPunct="1">
              <a:spcBef>
                <a:spcPts val="0"/>
              </a:spcBef>
              <a:spcAft>
                <a:spcPts val="600"/>
              </a:spcAft>
              <a:buClrTx/>
              <a:buSzPct val="75000"/>
              <a:buNone/>
              <a:tabLst/>
              <a:defRPr/>
            </a:pPr>
            <a:r>
              <a:rPr lang="en-US" sz="2400" dirty="0">
                <a:latin typeface="Corbel" panose="020B0503020204020204" pitchFamily="34" charset="0"/>
              </a:rPr>
              <a:t>Unsubsidized Loans</a:t>
            </a:r>
            <a:r>
              <a:rPr lang="en-US" sz="2000" dirty="0">
                <a:latin typeface="Corbel" panose="020B0503020204020204" pitchFamily="34" charset="0"/>
              </a:rPr>
              <a:t> </a:t>
            </a:r>
          </a:p>
          <a:p>
            <a:pPr lvl="1" eaLnBrk="1" hangingPunct="1">
              <a:defRPr/>
            </a:pPr>
            <a:r>
              <a:rPr lang="en-US" sz="1700" dirty="0"/>
              <a:t>Accessed through the FAFSA </a:t>
            </a:r>
          </a:p>
          <a:p>
            <a:pPr lvl="1" eaLnBrk="1" hangingPunct="1">
              <a:defRPr/>
            </a:pPr>
            <a:r>
              <a:rPr lang="en-US" sz="1700" dirty="0"/>
              <a:t>Not need based </a:t>
            </a:r>
          </a:p>
          <a:p>
            <a:pPr lvl="1" eaLnBrk="1" hangingPunct="1">
              <a:defRPr/>
            </a:pPr>
            <a:r>
              <a:rPr lang="en-US" sz="1700" dirty="0"/>
              <a:t>Higher interest rate</a:t>
            </a:r>
          </a:p>
          <a:p>
            <a:pPr lvl="1" eaLnBrk="1" hangingPunct="1">
              <a:defRPr/>
            </a:pPr>
            <a:r>
              <a:rPr lang="en-US" sz="1700" dirty="0"/>
              <a:t>Federal government does NOT pay the interest. </a:t>
            </a:r>
          </a:p>
          <a:p>
            <a:pPr lvl="1" eaLnBrk="1" hangingPunct="1">
              <a:defRPr/>
            </a:pPr>
            <a:r>
              <a:rPr lang="en-US" altLang="en-US" sz="1700" dirty="0"/>
              <a:t>Repayment is the same as the Subsidized Loan</a:t>
            </a:r>
          </a:p>
          <a:p>
            <a:pPr marL="0" indent="0">
              <a:spcBef>
                <a:spcPts val="0"/>
              </a:spcBef>
              <a:spcAft>
                <a:spcPts val="600"/>
              </a:spcAft>
              <a:buSzPct val="75000"/>
              <a:buNone/>
              <a:defRPr/>
            </a:pPr>
            <a:endParaRPr lang="en-US" sz="1000" dirty="0">
              <a:latin typeface="Corbel" panose="020B0503020204020204" pitchFamily="34" charset="0"/>
            </a:endParaRPr>
          </a:p>
          <a:p>
            <a:pPr>
              <a:spcBef>
                <a:spcPts val="0"/>
              </a:spcBef>
              <a:spcAft>
                <a:spcPts val="600"/>
              </a:spcAft>
              <a:buSzPct val="75000"/>
              <a:defRPr/>
            </a:pPr>
            <a:endParaRPr lang="en-US" sz="2000" dirty="0">
              <a:latin typeface="Corbel" panose="020B0503020204020204" pitchFamily="34" charset="0"/>
            </a:endParaRPr>
          </a:p>
          <a:p>
            <a:pPr>
              <a:spcBef>
                <a:spcPts val="0"/>
              </a:spcBef>
              <a:spcAft>
                <a:spcPts val="600"/>
              </a:spcAft>
              <a:buSzPct val="75000"/>
              <a:defRPr/>
            </a:pPr>
            <a:endParaRPr lang="en-US" sz="2000" dirty="0">
              <a:solidFill>
                <a:schemeClr val="accent6">
                  <a:lumMod val="75000"/>
                </a:schemeClr>
              </a:solidFill>
              <a:latin typeface="Corbel" panose="020B0503020204020204" pitchFamily="34" charset="0"/>
            </a:endParaRPr>
          </a:p>
        </p:txBody>
      </p:sp>
      <p:sp>
        <p:nvSpPr>
          <p:cNvPr id="9" name="TextBox 8">
            <a:extLst>
              <a:ext uri="{FF2B5EF4-FFF2-40B4-BE49-F238E27FC236}">
                <a16:creationId xmlns:a16="http://schemas.microsoft.com/office/drawing/2014/main" id="{4CC595D0-9F8A-4DAE-8039-028C215A6F7F}"/>
              </a:ext>
            </a:extLst>
          </p:cNvPr>
          <p:cNvSpPr txBox="1"/>
          <p:nvPr/>
        </p:nvSpPr>
        <p:spPr>
          <a:xfrm>
            <a:off x="436078" y="2169860"/>
            <a:ext cx="4899992" cy="2693045"/>
          </a:xfrm>
          <a:prstGeom prst="rect">
            <a:avLst/>
          </a:prstGeom>
          <a:noFill/>
        </p:spPr>
        <p:txBody>
          <a:bodyPr wrap="square">
            <a:spAutoFit/>
          </a:bodyPr>
          <a:lstStyle/>
          <a:p>
            <a:pPr marL="0" indent="0">
              <a:spcBef>
                <a:spcPts val="0"/>
              </a:spcBef>
              <a:spcAft>
                <a:spcPts val="600"/>
              </a:spcAft>
              <a:buSzPct val="75000"/>
              <a:buNone/>
              <a:defRPr/>
            </a:pPr>
            <a:r>
              <a:rPr lang="en-US" sz="2400" dirty="0">
                <a:latin typeface="Corbel" panose="020B0503020204020204" pitchFamily="34" charset="0"/>
              </a:rPr>
              <a:t>Types of Federal Student Loans</a:t>
            </a:r>
          </a:p>
          <a:p>
            <a:pPr marL="285750" indent="-285750">
              <a:spcBef>
                <a:spcPts val="0"/>
              </a:spcBef>
              <a:spcAft>
                <a:spcPts val="600"/>
              </a:spcAft>
              <a:buSzPct val="75000"/>
              <a:buFont typeface="Arial" panose="020B0604020202020204" pitchFamily="34" charset="0"/>
              <a:buChar char="•"/>
              <a:defRPr/>
            </a:pPr>
            <a:r>
              <a:rPr lang="en-US" sz="2000" b="1" dirty="0">
                <a:solidFill>
                  <a:schemeClr val="accent4">
                    <a:lumMod val="75000"/>
                  </a:schemeClr>
                </a:solidFill>
                <a:latin typeface="Corbel" panose="020B0503020204020204" pitchFamily="34" charset="0"/>
              </a:rPr>
              <a:t>Subsidized Loans </a:t>
            </a:r>
          </a:p>
          <a:p>
            <a:pPr marL="285750" indent="-285750">
              <a:spcBef>
                <a:spcPts val="0"/>
              </a:spcBef>
              <a:spcAft>
                <a:spcPts val="600"/>
              </a:spcAft>
              <a:buSzPct val="75000"/>
              <a:buFont typeface="Arial" panose="020B0604020202020204" pitchFamily="34" charset="0"/>
              <a:buChar char="•"/>
              <a:defRPr/>
            </a:pPr>
            <a:r>
              <a:rPr lang="en-US" sz="2000" b="1" dirty="0">
                <a:solidFill>
                  <a:schemeClr val="accent4">
                    <a:lumMod val="75000"/>
                  </a:schemeClr>
                </a:solidFill>
                <a:latin typeface="Corbel" panose="020B0503020204020204" pitchFamily="34" charset="0"/>
              </a:rPr>
              <a:t>Unsubsidized Loans</a:t>
            </a:r>
          </a:p>
          <a:p>
            <a:pPr marL="285750" indent="-285750">
              <a:spcBef>
                <a:spcPts val="0"/>
              </a:spcBef>
              <a:spcAft>
                <a:spcPts val="600"/>
              </a:spcAft>
              <a:buSzPct val="75000"/>
              <a:buFont typeface="Arial" panose="020B0604020202020204" pitchFamily="34" charset="0"/>
              <a:buChar char="•"/>
              <a:defRPr/>
            </a:pPr>
            <a:r>
              <a:rPr lang="en-US" sz="2000" dirty="0">
                <a:latin typeface="Corbel" panose="020B0503020204020204" pitchFamily="34" charset="0"/>
              </a:rPr>
              <a:t>Plus Loans </a:t>
            </a:r>
          </a:p>
          <a:p>
            <a:pPr marL="742950" lvl="1" indent="-285750">
              <a:spcAft>
                <a:spcPts val="600"/>
              </a:spcAft>
              <a:buSzPct val="75000"/>
              <a:buFont typeface="Arial" panose="020B0604020202020204" pitchFamily="34" charset="0"/>
              <a:buChar char="•"/>
              <a:defRPr/>
            </a:pPr>
            <a:r>
              <a:rPr lang="en-US" sz="2000" dirty="0">
                <a:latin typeface="Corbel" panose="020B0503020204020204" pitchFamily="34" charset="0"/>
              </a:rPr>
              <a:t>Grad Students or Parents of Undergrad Students  </a:t>
            </a:r>
          </a:p>
          <a:p>
            <a:pPr marL="285750" indent="-285750">
              <a:spcBef>
                <a:spcPts val="0"/>
              </a:spcBef>
              <a:spcAft>
                <a:spcPts val="600"/>
              </a:spcAft>
              <a:buSzPct val="75000"/>
              <a:buFont typeface="Arial" panose="020B0604020202020204" pitchFamily="34" charset="0"/>
              <a:buChar char="•"/>
              <a:defRPr/>
            </a:pPr>
            <a:r>
              <a:rPr lang="en-US" sz="2000" dirty="0">
                <a:latin typeface="Corbel" panose="020B0503020204020204" pitchFamily="34" charset="0"/>
              </a:rPr>
              <a:t>Consolidation Loans</a:t>
            </a:r>
          </a:p>
        </p:txBody>
      </p:sp>
      <p:sp>
        <p:nvSpPr>
          <p:cNvPr id="11" name="TextBox 10">
            <a:extLst>
              <a:ext uri="{FF2B5EF4-FFF2-40B4-BE49-F238E27FC236}">
                <a16:creationId xmlns:a16="http://schemas.microsoft.com/office/drawing/2014/main" id="{8A6A3E75-2E04-4696-B876-FD5F37C82AE7}"/>
              </a:ext>
            </a:extLst>
          </p:cNvPr>
          <p:cNvSpPr txBox="1"/>
          <p:nvPr/>
        </p:nvSpPr>
        <p:spPr>
          <a:xfrm>
            <a:off x="864703" y="1070846"/>
            <a:ext cx="11108221" cy="646331"/>
          </a:xfrm>
          <a:prstGeom prst="rect">
            <a:avLst/>
          </a:prstGeom>
          <a:noFill/>
        </p:spPr>
        <p:txBody>
          <a:bodyPr wrap="square">
            <a:spAutoFit/>
          </a:bodyPr>
          <a:lstStyle/>
          <a:p>
            <a:pPr marL="0" marR="0" lvl="0" indent="0" defTabSz="914400" rtl="0" eaLnBrk="1" fontAlgn="auto" latinLnBrk="0" hangingPunct="1">
              <a:spcBef>
                <a:spcPts val="0"/>
              </a:spcBef>
              <a:spcAft>
                <a:spcPts val="600"/>
              </a:spcAft>
              <a:buClrTx/>
              <a:buSzPct val="75000"/>
              <a:buNone/>
              <a:tabLst/>
              <a:defRPr/>
            </a:pPr>
            <a:r>
              <a:rPr lang="en-US" b="1" i="0" dirty="0">
                <a:solidFill>
                  <a:schemeClr val="accent6">
                    <a:lumMod val="75000"/>
                  </a:schemeClr>
                </a:solidFill>
                <a:effectLst/>
                <a:latin typeface="Corbel" panose="020B0503020204020204" pitchFamily="34" charset="0"/>
              </a:rPr>
              <a:t>A student loan is a type of loan designed to help students pay for post-secondary education and the associated fees, such as tuition, books and supplies, and living expenses.  Loans must  be paid back with interest. </a:t>
            </a:r>
            <a:endParaRPr lang="en-US" sz="1800" b="1" i="0" dirty="0">
              <a:solidFill>
                <a:schemeClr val="accent6">
                  <a:lumMod val="75000"/>
                </a:schemeClr>
              </a:solidFill>
              <a:effectLst/>
              <a:latin typeface="Corbel" panose="020B0503020204020204" pitchFamily="34" charset="0"/>
            </a:endParaRPr>
          </a:p>
        </p:txBody>
      </p:sp>
      <p:pic>
        <p:nvPicPr>
          <p:cNvPr id="3" name="Picture 2">
            <a:extLst>
              <a:ext uri="{FF2B5EF4-FFF2-40B4-BE49-F238E27FC236}">
                <a16:creationId xmlns:a16="http://schemas.microsoft.com/office/drawing/2014/main" id="{2CD38B90-C78C-4A22-8D50-2BFF74135E87}"/>
              </a:ext>
            </a:extLst>
          </p:cNvPr>
          <p:cNvPicPr>
            <a:picLocks noChangeAspect="1"/>
          </p:cNvPicPr>
          <p:nvPr/>
        </p:nvPicPr>
        <p:blipFill>
          <a:blip r:embed="rId2"/>
          <a:stretch>
            <a:fillRect/>
          </a:stretch>
        </p:blipFill>
        <p:spPr>
          <a:xfrm>
            <a:off x="864703" y="5050745"/>
            <a:ext cx="2919412" cy="1807255"/>
          </a:xfrm>
          <a:prstGeom prst="rect">
            <a:avLst/>
          </a:prstGeom>
        </p:spPr>
      </p:pic>
    </p:spTree>
    <p:extLst>
      <p:ext uri="{BB962C8B-B14F-4D97-AF65-F5344CB8AC3E}">
        <p14:creationId xmlns:p14="http://schemas.microsoft.com/office/powerpoint/2010/main" val="179383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2246-D6E9-44D2-B0AD-44B1CBE49A0F}"/>
              </a:ext>
            </a:extLst>
          </p:cNvPr>
          <p:cNvSpPr>
            <a:spLocks noGrp="1"/>
          </p:cNvSpPr>
          <p:nvPr>
            <p:ph type="title"/>
          </p:nvPr>
        </p:nvSpPr>
        <p:spPr>
          <a:xfrm>
            <a:off x="864704" y="0"/>
            <a:ext cx="10515600" cy="1325563"/>
          </a:xfrm>
        </p:spPr>
        <p:txBody>
          <a:bodyPr/>
          <a:lstStyle/>
          <a:p>
            <a:r>
              <a:rPr lang="en-US" b="1" dirty="0">
                <a:effectLst>
                  <a:outerShdw blurRad="38100" dist="38100" dir="2700000" algn="tl">
                    <a:srgbClr val="000000">
                      <a:alpha val="43137"/>
                    </a:srgbClr>
                  </a:outerShdw>
                </a:effectLst>
                <a:latin typeface="Corbel" panose="020B0503020204020204" pitchFamily="34" charset="0"/>
              </a:rPr>
              <a:t>Payment Plans @ NOVA</a:t>
            </a:r>
            <a:endParaRPr lang="en-US" dirty="0"/>
          </a:p>
        </p:txBody>
      </p:sp>
      <p:sp>
        <p:nvSpPr>
          <p:cNvPr id="9" name="TextBox 8">
            <a:extLst>
              <a:ext uri="{FF2B5EF4-FFF2-40B4-BE49-F238E27FC236}">
                <a16:creationId xmlns:a16="http://schemas.microsoft.com/office/drawing/2014/main" id="{4CC595D0-9F8A-4DAE-8039-028C215A6F7F}"/>
              </a:ext>
            </a:extLst>
          </p:cNvPr>
          <p:cNvSpPr txBox="1"/>
          <p:nvPr/>
        </p:nvSpPr>
        <p:spPr>
          <a:xfrm>
            <a:off x="864704" y="1952664"/>
            <a:ext cx="10695699" cy="2062103"/>
          </a:xfrm>
          <a:prstGeom prst="rect">
            <a:avLst/>
          </a:prstGeom>
          <a:noFill/>
        </p:spPr>
        <p:txBody>
          <a:bodyPr wrap="square">
            <a:spAutoFit/>
          </a:bodyPr>
          <a:lstStyle/>
          <a:p>
            <a:pPr>
              <a:spcBef>
                <a:spcPts val="0"/>
              </a:spcBef>
              <a:spcAft>
                <a:spcPts val="600"/>
              </a:spcAft>
              <a:buSzPct val="75000"/>
              <a:defRPr/>
            </a:pPr>
            <a:r>
              <a:rPr lang="en-US" dirty="0">
                <a:latin typeface="Corbel" panose="020B0503020204020204" pitchFamily="34" charset="0"/>
              </a:rPr>
              <a:t>NOVA offers several payment plans to meet your needs</a:t>
            </a:r>
          </a:p>
          <a:p>
            <a:pPr marL="285750" indent="-285750">
              <a:spcBef>
                <a:spcPts val="0"/>
              </a:spcBef>
              <a:spcAft>
                <a:spcPts val="600"/>
              </a:spcAft>
              <a:buSzPct val="75000"/>
              <a:buFont typeface="Arial" panose="020B0604020202020204" pitchFamily="34" charset="0"/>
              <a:buChar char="•"/>
              <a:defRPr/>
            </a:pPr>
            <a:r>
              <a:rPr lang="en-US" dirty="0">
                <a:latin typeface="Corbel" panose="020B0503020204020204" pitchFamily="34" charset="0"/>
              </a:rPr>
              <a:t>The deposit amount, payment amount, and number of payments is dependent on the date of enrollment in the plan.  Plans can be:</a:t>
            </a:r>
          </a:p>
          <a:p>
            <a:pPr marL="742950" lvl="1" indent="-285750">
              <a:spcAft>
                <a:spcPts val="600"/>
              </a:spcAft>
              <a:buSzPct val="75000"/>
              <a:buFont typeface="Arial" panose="020B0604020202020204" pitchFamily="34" charset="0"/>
              <a:buChar char="•"/>
              <a:defRPr/>
            </a:pPr>
            <a:r>
              <a:rPr lang="en-US" dirty="0">
                <a:latin typeface="Corbel" panose="020B0503020204020204" pitchFamily="34" charset="0"/>
              </a:rPr>
              <a:t>Monthly </a:t>
            </a:r>
          </a:p>
          <a:p>
            <a:pPr marL="742950" lvl="1" indent="-285750">
              <a:spcAft>
                <a:spcPts val="600"/>
              </a:spcAft>
              <a:buSzPct val="75000"/>
              <a:buFont typeface="Arial" panose="020B0604020202020204" pitchFamily="34" charset="0"/>
              <a:buChar char="•"/>
              <a:defRPr/>
            </a:pPr>
            <a:r>
              <a:rPr lang="en-US" dirty="0">
                <a:latin typeface="Corbel" panose="020B0503020204020204" pitchFamily="34" charset="0"/>
              </a:rPr>
              <a:t>Bi-monthly</a:t>
            </a:r>
          </a:p>
          <a:p>
            <a:pPr>
              <a:spcBef>
                <a:spcPts val="0"/>
              </a:spcBef>
              <a:spcAft>
                <a:spcPts val="600"/>
              </a:spcAft>
              <a:buSzPct val="75000"/>
              <a:defRPr/>
            </a:pPr>
            <a:endParaRPr lang="en-US" dirty="0">
              <a:latin typeface="Corbel" panose="020B0503020204020204" pitchFamily="34" charset="0"/>
            </a:endParaRPr>
          </a:p>
        </p:txBody>
      </p:sp>
      <p:sp>
        <p:nvSpPr>
          <p:cNvPr id="11" name="TextBox 10">
            <a:extLst>
              <a:ext uri="{FF2B5EF4-FFF2-40B4-BE49-F238E27FC236}">
                <a16:creationId xmlns:a16="http://schemas.microsoft.com/office/drawing/2014/main" id="{8A6A3E75-2E04-4696-B876-FD5F37C82AE7}"/>
              </a:ext>
            </a:extLst>
          </p:cNvPr>
          <p:cNvSpPr txBox="1"/>
          <p:nvPr/>
        </p:nvSpPr>
        <p:spPr>
          <a:xfrm>
            <a:off x="864704" y="1070846"/>
            <a:ext cx="10634330" cy="646331"/>
          </a:xfrm>
          <a:prstGeom prst="rect">
            <a:avLst/>
          </a:prstGeom>
          <a:noFill/>
        </p:spPr>
        <p:txBody>
          <a:bodyPr wrap="square">
            <a:spAutoFit/>
          </a:bodyPr>
          <a:lstStyle/>
          <a:p>
            <a:pPr algn="l"/>
            <a:r>
              <a:rPr lang="en-US" b="1" i="0" dirty="0">
                <a:solidFill>
                  <a:schemeClr val="accent6">
                    <a:lumMod val="75000"/>
                  </a:schemeClr>
                </a:solidFill>
                <a:effectLst/>
                <a:latin typeface="franklin-gothic-urw"/>
              </a:rPr>
              <a:t>NOVA’s Payment Plan makes tuition manageable. By entering the Payment Plan earlier, your tuition cost is spread over a longer period and your payments are lower.</a:t>
            </a:r>
          </a:p>
        </p:txBody>
      </p:sp>
      <p:pic>
        <p:nvPicPr>
          <p:cNvPr id="6" name="Picture 5">
            <a:extLst>
              <a:ext uri="{FF2B5EF4-FFF2-40B4-BE49-F238E27FC236}">
                <a16:creationId xmlns:a16="http://schemas.microsoft.com/office/drawing/2014/main" id="{DF8C1290-28B6-4CAB-B9B5-F252DBEB4B26}"/>
              </a:ext>
            </a:extLst>
          </p:cNvPr>
          <p:cNvPicPr>
            <a:picLocks noChangeAspect="1"/>
          </p:cNvPicPr>
          <p:nvPr/>
        </p:nvPicPr>
        <p:blipFill>
          <a:blip r:embed="rId2"/>
          <a:stretch>
            <a:fillRect/>
          </a:stretch>
        </p:blipFill>
        <p:spPr>
          <a:xfrm>
            <a:off x="3141179" y="3115923"/>
            <a:ext cx="8239125" cy="3409950"/>
          </a:xfrm>
          <a:prstGeom prst="rect">
            <a:avLst/>
          </a:prstGeom>
        </p:spPr>
      </p:pic>
    </p:spTree>
    <p:extLst>
      <p:ext uri="{BB962C8B-B14F-4D97-AF65-F5344CB8AC3E}">
        <p14:creationId xmlns:p14="http://schemas.microsoft.com/office/powerpoint/2010/main" val="171057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4547</TotalTime>
  <Words>1570</Words>
  <Application>Microsoft Office PowerPoint</Application>
  <PresentationFormat>Widescreen</PresentationFormat>
  <Paragraphs>209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Corbel</vt:lpstr>
      <vt:lpstr>franklin-gothic-urw</vt:lpstr>
      <vt:lpstr>Tw Cen MT</vt:lpstr>
      <vt:lpstr>Wingdings</vt:lpstr>
      <vt:lpstr>Office Theme</vt:lpstr>
      <vt:lpstr>HOW TO PAY FOR COLLEGE Northern Virginia Community College</vt:lpstr>
      <vt:lpstr>What Does it Cost to Go to College?</vt:lpstr>
      <vt:lpstr>Net Cost</vt:lpstr>
      <vt:lpstr>George Mason University</vt:lpstr>
      <vt:lpstr>HOW WILL YOU PAY FOR COLLEGE?</vt:lpstr>
      <vt:lpstr>Grants</vt:lpstr>
      <vt:lpstr>Scholarships</vt:lpstr>
      <vt:lpstr>Loans</vt:lpstr>
      <vt:lpstr>Payment Plans @ NOVA</vt:lpstr>
      <vt:lpstr>What is the FAFSA</vt:lpstr>
      <vt:lpstr>FAFSA Eligibility </vt:lpstr>
      <vt:lpstr>Steps to Complete the FAFSA</vt:lpstr>
      <vt:lpstr>FAFSA ID Tips </vt:lpstr>
      <vt:lpstr>Are my parents required to provide information on the FAFSA Application? </vt:lpstr>
      <vt:lpstr>FINANCIAL RESOURCES FOR NONCITIZENS</vt:lpstr>
      <vt:lpstr>PowerPoint Presentation</vt:lpstr>
      <vt:lpstr>How Much Money Will I Get?</vt:lpstr>
      <vt:lpstr>Award Letters</vt:lpstr>
      <vt:lpstr>Award Letters</vt:lpstr>
      <vt:lpstr>Maintaining Financial Aid Eligibility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VIRGINIA COMMUNITY COLLEGE How to Pay for College</dc:title>
  <dc:creator>Wilder, Amanda M.</dc:creator>
  <cp:lastModifiedBy>Spencer, Joseph</cp:lastModifiedBy>
  <cp:revision>6</cp:revision>
  <dcterms:created xsi:type="dcterms:W3CDTF">2022-10-26T18:25:25Z</dcterms:created>
  <dcterms:modified xsi:type="dcterms:W3CDTF">2023-01-18T14:40:31Z</dcterms:modified>
</cp:coreProperties>
</file>