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1" r:id="rId2"/>
  </p:sldMasterIdLst>
  <p:notesMasterIdLst>
    <p:notesMasterId r:id="rId8"/>
  </p:notesMasterIdLst>
  <p:sldIdLst>
    <p:sldId id="256" r:id="rId3"/>
    <p:sldId id="257" r:id="rId4"/>
    <p:sldId id="264" r:id="rId5"/>
    <p:sldId id="267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>
      <p:cViewPr varScale="1">
        <p:scale>
          <a:sx n="74" d="100"/>
          <a:sy n="74" d="100"/>
        </p:scale>
        <p:origin x="10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4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Presentation</a:t>
            </a:r>
            <a:r>
              <a:rPr lang="en-US" baseline="0" dirty="0" smtClean="0"/>
              <a:t> slide for courses, classes, lectures et al.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60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Beginning</a:t>
            </a:r>
            <a:r>
              <a:rPr lang="en-US" baseline="0" dirty="0" smtClean="0"/>
              <a:t> c</a:t>
            </a:r>
            <a:r>
              <a:rPr lang="en-US" dirty="0" smtClean="0"/>
              <a:t>ourse details </a:t>
            </a:r>
            <a:r>
              <a:rPr lang="en-US" baseline="0" dirty="0" smtClean="0"/>
              <a:t>and/or books/materials needed for a class/project.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13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A schedule design for optional periods of time/objectives.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Introductory notes.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593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Objectives</a:t>
            </a:r>
            <a:r>
              <a:rPr lang="en-US" baseline="0" dirty="0" smtClean="0"/>
              <a:t> for instruction and expected results and/or skills developed from learning.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90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743653DA-8BF4-4869-96FE-9BCF43372D46}" type="datetime8">
              <a:rPr lang="en-US" smtClean="0"/>
              <a:pPr algn="ctr"/>
              <a:t>11/16/2016 8:48 AM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486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11/16/2016 8:48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687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11/16/2016 8:48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3215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11/16/2016 8:48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424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11/16/2016 8:48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4136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11/16/2016 8:48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689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11/16/2016 8:48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93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11/16/2016 8:48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7177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11/16/2016 8:48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9" descr="sm_glob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2648" y="1755648"/>
            <a:ext cx="1615307" cy="1688453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  <p:extLst>
      <p:ext uri="{BB962C8B-B14F-4D97-AF65-F5344CB8AC3E}">
        <p14:creationId xmlns:p14="http://schemas.microsoft.com/office/powerpoint/2010/main" val="374580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11/16/2016 8:48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972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11/16/2016 8:48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812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1E3E-4B2F-4895-B65E-28B2E64F39F6}" type="datetime8">
              <a:rPr lang="en-US" smtClean="0"/>
              <a:pPr/>
              <a:t>11/16/2016 8:48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5435-8225-4333-BFFA-0096413F0D76}" type="datetime8">
              <a:rPr lang="en-US" smtClean="0"/>
              <a:pPr/>
              <a:t>11/16/2016 8:48 AM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0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11/16/2016 8:48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521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11/16/2016 8:48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509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11/16/2016 8:48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243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0EC5-AC53-4169-941E-EDF10CD23748}" type="datetime8">
              <a:rPr lang="en-US" smtClean="0"/>
              <a:pPr/>
              <a:t>11/16/2016 8:48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9688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11/16/2016 8:48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4544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  <p:sldLayoutId id="2147483815" r:id="rId14"/>
    <p:sldLayoutId id="2147483816" r:id="rId15"/>
    <p:sldLayoutId id="2147483817" r:id="rId16"/>
    <p:sldLayoutId id="214748381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sva.us/library-services/database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search?q=william%20shakespear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hakespearesglobe.com/" TargetMode="External"/><Relationship Id="rId5" Type="http://schemas.openxmlformats.org/officeDocument/2006/relationships/hyperlink" Target="http://www.folger.edu/shakespeare" TargetMode="External"/><Relationship Id="rId4" Type="http://schemas.openxmlformats.org/officeDocument/2006/relationships/hyperlink" Target="http://www.bl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914400" y="3962400"/>
            <a:ext cx="6477000" cy="14478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Shakespeare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Background Research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362200" y="6096000"/>
            <a:ext cx="6324600" cy="685800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English 10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err="1" smtClean="0">
                <a:solidFill>
                  <a:schemeClr val="tx1"/>
                </a:solidFill>
              </a:rPr>
              <a:t>Capaldi</a:t>
            </a:r>
            <a:r>
              <a:rPr lang="en-US" dirty="0" smtClean="0">
                <a:solidFill>
                  <a:schemeClr val="tx1"/>
                </a:solidFill>
              </a:rPr>
              <a:t>/Coles-Mathis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046" y="962696"/>
            <a:ext cx="2319454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for Research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6781800" cy="4572000"/>
          </a:xfrm>
          <a:ln w="19050" cmpd="dbl">
            <a:solidFill>
              <a:schemeClr val="accent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/>
              <a:t>Shakespeare’s Biography</a:t>
            </a:r>
            <a:br>
              <a:rPr lang="en-US" sz="3200" dirty="0" smtClean="0"/>
            </a:br>
            <a:endParaRPr lang="en-US" sz="3200" dirty="0" smtClean="0"/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Elizabethan Time Period</a:t>
            </a:r>
            <a:br>
              <a:rPr lang="en-US" sz="3200" dirty="0" smtClean="0"/>
            </a:br>
            <a:endParaRPr lang="en-US" sz="3200" dirty="0" smtClean="0"/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The Globe Theatre</a:t>
            </a:r>
            <a:br>
              <a:rPr lang="en-US" sz="3200" dirty="0" smtClean="0"/>
            </a:br>
            <a:endParaRPr lang="en-US" sz="3200" dirty="0" smtClean="0"/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Shakespearean Language: iambic pentameter, puns, Elizabethan English etc… 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542054"/>
              </p:ext>
            </p:extLst>
          </p:nvPr>
        </p:nvGraphicFramePr>
        <p:xfrm>
          <a:off x="304800" y="1447800"/>
          <a:ext cx="7162800" cy="259080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790700"/>
                <a:gridCol w="1790700"/>
                <a:gridCol w="1790700"/>
                <a:gridCol w="1790700"/>
              </a:tblGrid>
              <a:tr h="3398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Research </a:t>
                      </a:r>
                      <a:endParaRPr lang="en-US" sz="1400" dirty="0"/>
                    </a:p>
                  </a:txBody>
                  <a:tcPr marL="74688" marR="74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Presentation</a:t>
                      </a:r>
                      <a:endParaRPr lang="en-US" sz="1400" dirty="0"/>
                    </a:p>
                  </a:txBody>
                  <a:tcPr marL="74688" marR="74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Steps for Completion</a:t>
                      </a:r>
                      <a:endParaRPr lang="en-US" sz="1400" dirty="0"/>
                    </a:p>
                  </a:txBody>
                  <a:tcPr marL="74688" marR="74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Dates</a:t>
                      </a:r>
                      <a:endParaRPr lang="en-US" sz="1400" dirty="0"/>
                    </a:p>
                  </a:txBody>
                  <a:tcPr marL="74688" marR="74688"/>
                </a:tc>
              </a:tr>
              <a:tr h="339826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 book</a:t>
                      </a:r>
                      <a:endParaRPr lang="en-US" sz="1400" dirty="0"/>
                    </a:p>
                  </a:txBody>
                  <a:tcPr marL="74688" marR="7468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Groups:</a:t>
                      </a:r>
                    </a:p>
                    <a:p>
                      <a:pPr algn="l"/>
                      <a:r>
                        <a:rPr lang="en-US" sz="1400" dirty="0" smtClean="0"/>
                        <a:t>3-4 students</a:t>
                      </a:r>
                      <a:endParaRPr lang="en-US" sz="1400" dirty="0"/>
                    </a:p>
                  </a:txBody>
                  <a:tcPr marL="74688" marR="7468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1. Research</a:t>
                      </a:r>
                      <a:endParaRPr lang="en-US" sz="1400" dirty="0"/>
                    </a:p>
                  </a:txBody>
                  <a:tcPr marL="74688" marR="7468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11/14-16:</a:t>
                      </a:r>
                    </a:p>
                    <a:p>
                      <a:pPr algn="l"/>
                      <a:r>
                        <a:rPr lang="en-US" sz="1400" dirty="0" smtClean="0"/>
                        <a:t>Research</a:t>
                      </a:r>
                      <a:endParaRPr lang="en-US" sz="1400" dirty="0"/>
                    </a:p>
                  </a:txBody>
                  <a:tcPr marL="74688" marR="74688"/>
                </a:tc>
              </a:tr>
              <a:tr h="479755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 scholarly article</a:t>
                      </a:r>
                      <a:endParaRPr lang="en-US" sz="1400" dirty="0"/>
                    </a:p>
                  </a:txBody>
                  <a:tcPr marL="74688" marR="7468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Group participation in all aspects</a:t>
                      </a:r>
                      <a:endParaRPr lang="en-US" sz="1400" dirty="0"/>
                    </a:p>
                  </a:txBody>
                  <a:tcPr marL="74688" marR="7468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2. MLA Annotated Bibliography</a:t>
                      </a:r>
                      <a:endParaRPr lang="en-US" sz="1400" dirty="0"/>
                    </a:p>
                  </a:txBody>
                  <a:tcPr marL="74688" marR="7468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11/18-22</a:t>
                      </a:r>
                    </a:p>
                    <a:p>
                      <a:pPr algn="l"/>
                      <a:r>
                        <a:rPr lang="en-US" sz="1400" dirty="0" smtClean="0"/>
                        <a:t>Presentation/Notes</a:t>
                      </a:r>
                      <a:endParaRPr lang="en-US" sz="1400" dirty="0"/>
                    </a:p>
                  </a:txBody>
                  <a:tcPr marL="74688" marR="74688"/>
                </a:tc>
              </a:tr>
              <a:tr h="339826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3 additional sources</a:t>
                      </a:r>
                      <a:endParaRPr lang="en-US" sz="1400" dirty="0"/>
                    </a:p>
                  </a:txBody>
                  <a:tcPr marL="74688" marR="74688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4688" marR="7468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3.</a:t>
                      </a:r>
                      <a:r>
                        <a:rPr lang="en-US" sz="1400" baseline="0" dirty="0" smtClean="0"/>
                        <a:t> Presentation (</a:t>
                      </a:r>
                      <a:r>
                        <a:rPr lang="en-US" sz="1400" baseline="0" dirty="0" err="1" smtClean="0"/>
                        <a:t>ppt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prezi</a:t>
                      </a:r>
                      <a:r>
                        <a:rPr lang="en-US" sz="1400" baseline="0" dirty="0" smtClean="0"/>
                        <a:t>, etc…)</a:t>
                      </a:r>
                      <a:endParaRPr lang="en-US" sz="1400" dirty="0"/>
                    </a:p>
                  </a:txBody>
                  <a:tcPr marL="74688" marR="74688"/>
                </a:tc>
                <a:tc>
                  <a:txBody>
                    <a:bodyPr/>
                    <a:lstStyle/>
                    <a:p>
                      <a:pPr algn="l"/>
                      <a:endParaRPr lang="en-US" sz="1400" dirty="0" smtClean="0"/>
                    </a:p>
                  </a:txBody>
                  <a:tcPr marL="74688" marR="74688"/>
                </a:tc>
              </a:tr>
              <a:tr h="339826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4688" marR="74688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4688" marR="7468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4.</a:t>
                      </a:r>
                      <a:r>
                        <a:rPr lang="en-US" sz="1400" baseline="0" dirty="0" smtClean="0"/>
                        <a:t> Presentation to class</a:t>
                      </a:r>
                      <a:endParaRPr lang="en-US" sz="1400" dirty="0"/>
                    </a:p>
                  </a:txBody>
                  <a:tcPr marL="74688" marR="74688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</a:txBody>
                  <a:tcPr marL="74688" marR="74688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22415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APS Online Resources</a:t>
            </a:r>
            <a:br>
              <a:rPr lang="en-US" dirty="0" smtClean="0"/>
            </a:br>
            <a:r>
              <a:rPr lang="en-US" dirty="0" smtClean="0"/>
              <a:t>				</a:t>
            </a:r>
            <a:r>
              <a:rPr lang="en-US" sz="2000" dirty="0" smtClean="0">
                <a:solidFill>
                  <a:srgbClr val="FFFF00"/>
                </a:solidFill>
              </a:rPr>
              <a:t>To access this information, go to the WHS Library 						Website and click on Databases and Online Resources. 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				</a:t>
            </a:r>
            <a:r>
              <a:rPr lang="en-US" sz="2000" dirty="0" smtClean="0">
                <a:solidFill>
                  <a:schemeClr val="tx1"/>
                </a:solidFill>
              </a:rPr>
              <a:t>From Home: use your One Login; Gale PW: </a:t>
            </a:r>
            <a:r>
              <a:rPr lang="en-US" sz="2000" dirty="0" err="1" smtClean="0">
                <a:solidFill>
                  <a:schemeClr val="tx1"/>
                </a:solidFill>
              </a:rPr>
              <a:t>va_schools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2362200" y="2667000"/>
            <a:ext cx="6400800" cy="3505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hlinkClick r:id="rId3"/>
              </a:rPr>
              <a:t>GALE Databases</a:t>
            </a:r>
            <a:endParaRPr lang="en-US" sz="2800" dirty="0" smtClean="0"/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Biography </a:t>
            </a:r>
            <a:r>
              <a:rPr lang="en-US" sz="2000" dirty="0" smtClean="0"/>
              <a:t>In Context</a:t>
            </a:r>
            <a:endParaRPr lang="en-US" sz="2000" dirty="0"/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Lit Resource Center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Virtual Reference Library – Literature- Drama for Students</a:t>
            </a:r>
            <a:endParaRPr lang="en-US" sz="2000" dirty="0" smtClean="0"/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Worl</a:t>
            </a:r>
            <a:r>
              <a:rPr lang="en-US" sz="2000" dirty="0" smtClean="0"/>
              <a:t>d History in Context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Helpful Websites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4495800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US" sz="2800" dirty="0" smtClean="0">
                <a:hlinkClick r:id="rId3"/>
              </a:rPr>
              <a:t>BBC History</a:t>
            </a:r>
            <a:endParaRPr lang="en-US" sz="2800" dirty="0" smtClean="0"/>
          </a:p>
          <a:p>
            <a:pPr lvl="1">
              <a:buFont typeface="Wingdings" pitchFamily="2" charset="2"/>
              <a:buChar char="Ø"/>
            </a:pPr>
            <a:r>
              <a:rPr lang="en-US" sz="2800" dirty="0" smtClean="0">
                <a:hlinkClick r:id="rId4"/>
              </a:rPr>
              <a:t>British Library</a:t>
            </a:r>
            <a:endParaRPr lang="en-US" sz="2800" dirty="0" smtClean="0"/>
          </a:p>
          <a:p>
            <a:pPr lvl="1">
              <a:buFont typeface="Wingdings" pitchFamily="2" charset="2"/>
              <a:buChar char="Ø"/>
            </a:pPr>
            <a:r>
              <a:rPr lang="en-US" sz="2800" dirty="0" smtClean="0">
                <a:hlinkClick r:id="rId5"/>
              </a:rPr>
              <a:t>Folger Shakespeare Library</a:t>
            </a:r>
            <a:endParaRPr lang="en-US" sz="2800" dirty="0" smtClean="0"/>
          </a:p>
          <a:p>
            <a:pPr lvl="1">
              <a:buFont typeface="Wingdings" pitchFamily="2" charset="2"/>
              <a:buChar char="Ø"/>
            </a:pPr>
            <a:r>
              <a:rPr lang="en-US" sz="2800" dirty="0" smtClean="0">
                <a:hlinkClick r:id="rId6"/>
              </a:rPr>
              <a:t>Globe Theatre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DDB1280-0676-4822-8A4D-E954834AE20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144</Words>
  <Application>Microsoft Office PowerPoint</Application>
  <PresentationFormat>On-screen Show (4:3)</PresentationFormat>
  <Paragraphs>48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Trebuchet MS</vt:lpstr>
      <vt:lpstr>Wingdings</vt:lpstr>
      <vt:lpstr>Wingdings 3</vt:lpstr>
      <vt:lpstr>Facet</vt:lpstr>
      <vt:lpstr>Shakespeare Background Research</vt:lpstr>
      <vt:lpstr>Topics for Research</vt:lpstr>
      <vt:lpstr>Requirements</vt:lpstr>
      <vt:lpstr>APS Online Resources     To access this information, go to the WHS Library       Website and click on Databases and Online Resources.      From Home: use your One Login; Gale PW: va_schools</vt:lpstr>
      <vt:lpstr>Helpful Websites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2016-11-10T18:15:11Z</dcterms:created>
  <dcterms:modified xsi:type="dcterms:W3CDTF">2016-11-16T14:09:32Z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TC101671251033</vt:lpwstr>
  </property>
</Properties>
</file>